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4"/>
  </p:sldMasterIdLst>
  <p:sldIdLst>
    <p:sldId id="261" r:id="rId5"/>
    <p:sldId id="260" r:id="rId6"/>
    <p:sldId id="275" r:id="rId7"/>
    <p:sldId id="290" r:id="rId8"/>
    <p:sldId id="277" r:id="rId9"/>
    <p:sldId id="292" r:id="rId10"/>
    <p:sldId id="294" r:id="rId11"/>
    <p:sldId id="296" r:id="rId12"/>
    <p:sldId id="297" r:id="rId13"/>
    <p:sldId id="282" r:id="rId14"/>
    <p:sldId id="299" r:id="rId15"/>
    <p:sldId id="300" r:id="rId16"/>
    <p:sldId id="284" r:id="rId17"/>
    <p:sldId id="295" r:id="rId18"/>
    <p:sldId id="293" r:id="rId19"/>
    <p:sldId id="279" r:id="rId20"/>
    <p:sldId id="289" r:id="rId21"/>
    <p:sldId id="287" r:id="rId22"/>
    <p:sldId id="259" r:id="rId23"/>
    <p:sldId id="285" r:id="rId24"/>
    <p:sldId id="291" r:id="rId25"/>
    <p:sldId id="281" r:id="rId26"/>
    <p:sldId id="286" r:id="rId27"/>
    <p:sldId id="272" r:id="rId28"/>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A89B"/>
    <a:srgbClr val="7195C7"/>
    <a:srgbClr val="00A9AC"/>
    <a:srgbClr val="A6CE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013" autoAdjust="0"/>
    <p:restoredTop sz="94660"/>
  </p:normalViewPr>
  <p:slideViewPr>
    <p:cSldViewPr snapToGrid="0">
      <p:cViewPr varScale="1">
        <p:scale>
          <a:sx n="105" d="100"/>
          <a:sy n="105" d="100"/>
        </p:scale>
        <p:origin x="77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03F7299-F2DD-444D-95BF-70900A47C4B5}"/>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18B79D5A-9800-4EAE-AD55-B286372773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7575C52F-B906-472E-AC62-54EF0BCC03FD}"/>
              </a:ext>
            </a:extLst>
          </p:cNvPr>
          <p:cNvSpPr>
            <a:spLocks noGrp="1"/>
          </p:cNvSpPr>
          <p:nvPr>
            <p:ph type="dt" sz="half" idx="10"/>
          </p:nvPr>
        </p:nvSpPr>
        <p:spPr/>
        <p:txBody>
          <a:bodyPr/>
          <a:lstStyle/>
          <a:p>
            <a:fld id="{5D7D9BC2-0CCA-45DB-86FD-0ADA53869B42}" type="datetimeFigureOut">
              <a:rPr lang="he-IL" smtClean="0"/>
              <a:t>י"ח/תמוז/תשפ"ד</a:t>
            </a:fld>
            <a:endParaRPr lang="he-IL"/>
          </a:p>
        </p:txBody>
      </p:sp>
      <p:sp>
        <p:nvSpPr>
          <p:cNvPr id="5" name="מציין מיקום של כותרת תחתונה 4">
            <a:extLst>
              <a:ext uri="{FF2B5EF4-FFF2-40B4-BE49-F238E27FC236}">
                <a16:creationId xmlns:a16="http://schemas.microsoft.com/office/drawing/2014/main" id="{CB4B1E0D-A479-42BE-B199-F9EAE12BE5EA}"/>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7132AA73-7438-4EB9-BFA7-95078C747E61}"/>
              </a:ext>
            </a:extLst>
          </p:cNvPr>
          <p:cNvSpPr>
            <a:spLocks noGrp="1"/>
          </p:cNvSpPr>
          <p:nvPr>
            <p:ph type="sldNum" sz="quarter" idx="12"/>
          </p:nvPr>
        </p:nvSpPr>
        <p:spPr/>
        <p:txBody>
          <a:bodyPr/>
          <a:lstStyle/>
          <a:p>
            <a:fld id="{73E144BA-89B8-412C-A268-4147F24D376D}" type="slidenum">
              <a:rPr lang="he-IL" smtClean="0"/>
              <a:t>‹#›</a:t>
            </a:fld>
            <a:endParaRPr lang="he-IL"/>
          </a:p>
        </p:txBody>
      </p:sp>
    </p:spTree>
    <p:extLst>
      <p:ext uri="{BB962C8B-B14F-4D97-AF65-F5344CB8AC3E}">
        <p14:creationId xmlns:p14="http://schemas.microsoft.com/office/powerpoint/2010/main" val="3430103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D5E184B-DBA6-450A-A800-46F22CC52A65}"/>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8F885971-7107-4C04-9D76-AC1BCF8CC62C}"/>
              </a:ext>
            </a:extLst>
          </p:cNvPr>
          <p:cNvSpPr>
            <a:spLocks noGrp="1"/>
          </p:cNvSpPr>
          <p:nvPr>
            <p:ph type="body" orient="vert" idx="1"/>
          </p:nvPr>
        </p:nvSpPr>
        <p:spPr/>
        <p:txBody>
          <a:bodyPr vert="eaVert"/>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77EED9FF-197F-4A81-8F26-2AB1609A8FD2}"/>
              </a:ext>
            </a:extLst>
          </p:cNvPr>
          <p:cNvSpPr>
            <a:spLocks noGrp="1"/>
          </p:cNvSpPr>
          <p:nvPr>
            <p:ph type="dt" sz="half" idx="10"/>
          </p:nvPr>
        </p:nvSpPr>
        <p:spPr/>
        <p:txBody>
          <a:bodyPr/>
          <a:lstStyle/>
          <a:p>
            <a:fld id="{5D7D9BC2-0CCA-45DB-86FD-0ADA53869B42}" type="datetimeFigureOut">
              <a:rPr lang="he-IL" smtClean="0"/>
              <a:t>י"ח/תמוז/תשפ"ד</a:t>
            </a:fld>
            <a:endParaRPr lang="he-IL"/>
          </a:p>
        </p:txBody>
      </p:sp>
      <p:sp>
        <p:nvSpPr>
          <p:cNvPr id="5" name="מציין מיקום של כותרת תחתונה 4">
            <a:extLst>
              <a:ext uri="{FF2B5EF4-FFF2-40B4-BE49-F238E27FC236}">
                <a16:creationId xmlns:a16="http://schemas.microsoft.com/office/drawing/2014/main" id="{D2DA7F71-1054-4B12-9965-2492DF75BD68}"/>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CDC09DDA-6DF7-49D6-9244-EF38C2C2C637}"/>
              </a:ext>
            </a:extLst>
          </p:cNvPr>
          <p:cNvSpPr>
            <a:spLocks noGrp="1"/>
          </p:cNvSpPr>
          <p:nvPr>
            <p:ph type="sldNum" sz="quarter" idx="12"/>
          </p:nvPr>
        </p:nvSpPr>
        <p:spPr/>
        <p:txBody>
          <a:bodyPr/>
          <a:lstStyle/>
          <a:p>
            <a:fld id="{73E144BA-89B8-412C-A268-4147F24D376D}" type="slidenum">
              <a:rPr lang="he-IL" smtClean="0"/>
              <a:t>‹#›</a:t>
            </a:fld>
            <a:endParaRPr lang="he-IL"/>
          </a:p>
        </p:txBody>
      </p:sp>
    </p:spTree>
    <p:extLst>
      <p:ext uri="{BB962C8B-B14F-4D97-AF65-F5344CB8AC3E}">
        <p14:creationId xmlns:p14="http://schemas.microsoft.com/office/powerpoint/2010/main" val="2374188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427DCB3D-25EB-4179-9BF5-89D083C82B4F}"/>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CC336F9A-20AE-4EF7-BF24-5FFBCD27126E}"/>
              </a:ext>
            </a:extLst>
          </p:cNvPr>
          <p:cNvSpPr>
            <a:spLocks noGrp="1"/>
          </p:cNvSpPr>
          <p:nvPr>
            <p:ph type="body" orient="vert" idx="1"/>
          </p:nvPr>
        </p:nvSpPr>
        <p:spPr>
          <a:xfrm>
            <a:off x="838200" y="365125"/>
            <a:ext cx="7734300" cy="5811838"/>
          </a:xfrm>
        </p:spPr>
        <p:txBody>
          <a:bodyPr vert="eaVert"/>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C6C506D9-1429-4F99-B9DA-E4C33335860D}"/>
              </a:ext>
            </a:extLst>
          </p:cNvPr>
          <p:cNvSpPr>
            <a:spLocks noGrp="1"/>
          </p:cNvSpPr>
          <p:nvPr>
            <p:ph type="dt" sz="half" idx="10"/>
          </p:nvPr>
        </p:nvSpPr>
        <p:spPr/>
        <p:txBody>
          <a:bodyPr/>
          <a:lstStyle/>
          <a:p>
            <a:fld id="{5D7D9BC2-0CCA-45DB-86FD-0ADA53869B42}" type="datetimeFigureOut">
              <a:rPr lang="he-IL" smtClean="0"/>
              <a:t>י"ח/תמוז/תשפ"ד</a:t>
            </a:fld>
            <a:endParaRPr lang="he-IL"/>
          </a:p>
        </p:txBody>
      </p:sp>
      <p:sp>
        <p:nvSpPr>
          <p:cNvPr id="5" name="מציין מיקום של כותרת תחתונה 4">
            <a:extLst>
              <a:ext uri="{FF2B5EF4-FFF2-40B4-BE49-F238E27FC236}">
                <a16:creationId xmlns:a16="http://schemas.microsoft.com/office/drawing/2014/main" id="{C8C44B83-AB99-4AAA-90DA-DFD0CB193B90}"/>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E67F2810-AA8C-4813-8A1F-31F2AF2C9081}"/>
              </a:ext>
            </a:extLst>
          </p:cNvPr>
          <p:cNvSpPr>
            <a:spLocks noGrp="1"/>
          </p:cNvSpPr>
          <p:nvPr>
            <p:ph type="sldNum" sz="quarter" idx="12"/>
          </p:nvPr>
        </p:nvSpPr>
        <p:spPr/>
        <p:txBody>
          <a:bodyPr/>
          <a:lstStyle/>
          <a:p>
            <a:fld id="{73E144BA-89B8-412C-A268-4147F24D376D}" type="slidenum">
              <a:rPr lang="he-IL" smtClean="0"/>
              <a:t>‹#›</a:t>
            </a:fld>
            <a:endParaRPr lang="he-IL"/>
          </a:p>
        </p:txBody>
      </p:sp>
    </p:spTree>
    <p:extLst>
      <p:ext uri="{BB962C8B-B14F-4D97-AF65-F5344CB8AC3E}">
        <p14:creationId xmlns:p14="http://schemas.microsoft.com/office/powerpoint/2010/main" val="1746412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604CF89-3662-459C-9CDC-467EFCEDBD74}"/>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F8A64BB4-5C9E-4B8B-946A-F75D2F511452}"/>
              </a:ext>
            </a:extLst>
          </p:cNvPr>
          <p:cNvSpPr>
            <a:spLocks noGrp="1"/>
          </p:cNvSpPr>
          <p:nvPr>
            <p:ph idx="1"/>
          </p:nvPr>
        </p:nvSpPr>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E46B2EDA-7B64-45DB-9AE2-752C60D116DD}"/>
              </a:ext>
            </a:extLst>
          </p:cNvPr>
          <p:cNvSpPr>
            <a:spLocks noGrp="1"/>
          </p:cNvSpPr>
          <p:nvPr>
            <p:ph type="dt" sz="half" idx="10"/>
          </p:nvPr>
        </p:nvSpPr>
        <p:spPr/>
        <p:txBody>
          <a:bodyPr/>
          <a:lstStyle/>
          <a:p>
            <a:fld id="{5D7D9BC2-0CCA-45DB-86FD-0ADA53869B42}" type="datetimeFigureOut">
              <a:rPr lang="he-IL" smtClean="0"/>
              <a:t>י"ח/תמוז/תשפ"ד</a:t>
            </a:fld>
            <a:endParaRPr lang="he-IL"/>
          </a:p>
        </p:txBody>
      </p:sp>
      <p:sp>
        <p:nvSpPr>
          <p:cNvPr id="5" name="מציין מיקום של כותרת תחתונה 4">
            <a:extLst>
              <a:ext uri="{FF2B5EF4-FFF2-40B4-BE49-F238E27FC236}">
                <a16:creationId xmlns:a16="http://schemas.microsoft.com/office/drawing/2014/main" id="{D4309C48-04BA-40B1-9053-44B358A8A82B}"/>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4A7280C4-3B85-46B2-B655-5C41BD74CA01}"/>
              </a:ext>
            </a:extLst>
          </p:cNvPr>
          <p:cNvSpPr>
            <a:spLocks noGrp="1"/>
          </p:cNvSpPr>
          <p:nvPr>
            <p:ph type="sldNum" sz="quarter" idx="12"/>
          </p:nvPr>
        </p:nvSpPr>
        <p:spPr/>
        <p:txBody>
          <a:bodyPr/>
          <a:lstStyle/>
          <a:p>
            <a:fld id="{73E144BA-89B8-412C-A268-4147F24D376D}" type="slidenum">
              <a:rPr lang="he-IL" smtClean="0"/>
              <a:t>‹#›</a:t>
            </a:fld>
            <a:endParaRPr lang="he-IL"/>
          </a:p>
        </p:txBody>
      </p:sp>
    </p:spTree>
    <p:extLst>
      <p:ext uri="{BB962C8B-B14F-4D97-AF65-F5344CB8AC3E}">
        <p14:creationId xmlns:p14="http://schemas.microsoft.com/office/powerpoint/2010/main" val="3163912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9F139CD-21F4-48F7-A6BD-59C0DBB83CD0}"/>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6E016629-6F26-4421-B4AF-BE990C31F5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ערוך סגנונות טקסט של תבנית בסיס</a:t>
            </a:r>
          </a:p>
        </p:txBody>
      </p:sp>
      <p:sp>
        <p:nvSpPr>
          <p:cNvPr id="4" name="מציין מיקום של תאריך 3">
            <a:extLst>
              <a:ext uri="{FF2B5EF4-FFF2-40B4-BE49-F238E27FC236}">
                <a16:creationId xmlns:a16="http://schemas.microsoft.com/office/drawing/2014/main" id="{D99F73AA-550B-4720-8836-5DE0DD46B09C}"/>
              </a:ext>
            </a:extLst>
          </p:cNvPr>
          <p:cNvSpPr>
            <a:spLocks noGrp="1"/>
          </p:cNvSpPr>
          <p:nvPr>
            <p:ph type="dt" sz="half" idx="10"/>
          </p:nvPr>
        </p:nvSpPr>
        <p:spPr/>
        <p:txBody>
          <a:bodyPr/>
          <a:lstStyle/>
          <a:p>
            <a:fld id="{5D7D9BC2-0CCA-45DB-86FD-0ADA53869B42}" type="datetimeFigureOut">
              <a:rPr lang="he-IL" smtClean="0"/>
              <a:t>י"ח/תמוז/תשפ"ד</a:t>
            </a:fld>
            <a:endParaRPr lang="he-IL"/>
          </a:p>
        </p:txBody>
      </p:sp>
      <p:sp>
        <p:nvSpPr>
          <p:cNvPr id="5" name="מציין מיקום של כותרת תחתונה 4">
            <a:extLst>
              <a:ext uri="{FF2B5EF4-FFF2-40B4-BE49-F238E27FC236}">
                <a16:creationId xmlns:a16="http://schemas.microsoft.com/office/drawing/2014/main" id="{FABAA95A-91EF-4EEF-BBC7-3774C74E08E5}"/>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C9A905E0-76B4-45A1-94DF-8CA817DCAFBF}"/>
              </a:ext>
            </a:extLst>
          </p:cNvPr>
          <p:cNvSpPr>
            <a:spLocks noGrp="1"/>
          </p:cNvSpPr>
          <p:nvPr>
            <p:ph type="sldNum" sz="quarter" idx="12"/>
          </p:nvPr>
        </p:nvSpPr>
        <p:spPr/>
        <p:txBody>
          <a:bodyPr/>
          <a:lstStyle/>
          <a:p>
            <a:fld id="{73E144BA-89B8-412C-A268-4147F24D376D}" type="slidenum">
              <a:rPr lang="he-IL" smtClean="0"/>
              <a:t>‹#›</a:t>
            </a:fld>
            <a:endParaRPr lang="he-IL"/>
          </a:p>
        </p:txBody>
      </p:sp>
    </p:spTree>
    <p:extLst>
      <p:ext uri="{BB962C8B-B14F-4D97-AF65-F5344CB8AC3E}">
        <p14:creationId xmlns:p14="http://schemas.microsoft.com/office/powerpoint/2010/main" val="3365096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77B7DEF-3A77-462D-A147-CE957D0C6EE5}"/>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E283DA5E-CD8A-4D01-B770-7967D266A318}"/>
              </a:ext>
            </a:extLst>
          </p:cNvPr>
          <p:cNvSpPr>
            <a:spLocks noGrp="1"/>
          </p:cNvSpPr>
          <p:nvPr>
            <p:ph sz="half" idx="1"/>
          </p:nvPr>
        </p:nvSpPr>
        <p:spPr>
          <a:xfrm>
            <a:off x="838200" y="1825625"/>
            <a:ext cx="5181600" cy="4351338"/>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E53CB75A-88E9-44CC-B790-30A36CB7D1C6}"/>
              </a:ext>
            </a:extLst>
          </p:cNvPr>
          <p:cNvSpPr>
            <a:spLocks noGrp="1"/>
          </p:cNvSpPr>
          <p:nvPr>
            <p:ph sz="half" idx="2"/>
          </p:nvPr>
        </p:nvSpPr>
        <p:spPr>
          <a:xfrm>
            <a:off x="6172200" y="1825625"/>
            <a:ext cx="5181600" cy="4351338"/>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DA4DFFF8-BA64-40C4-A938-B41CB24485D5}"/>
              </a:ext>
            </a:extLst>
          </p:cNvPr>
          <p:cNvSpPr>
            <a:spLocks noGrp="1"/>
          </p:cNvSpPr>
          <p:nvPr>
            <p:ph type="dt" sz="half" idx="10"/>
          </p:nvPr>
        </p:nvSpPr>
        <p:spPr/>
        <p:txBody>
          <a:bodyPr/>
          <a:lstStyle/>
          <a:p>
            <a:fld id="{5D7D9BC2-0CCA-45DB-86FD-0ADA53869B42}" type="datetimeFigureOut">
              <a:rPr lang="he-IL" smtClean="0"/>
              <a:t>י"ח/תמוז/תשפ"ד</a:t>
            </a:fld>
            <a:endParaRPr lang="he-IL"/>
          </a:p>
        </p:txBody>
      </p:sp>
      <p:sp>
        <p:nvSpPr>
          <p:cNvPr id="6" name="מציין מיקום של כותרת תחתונה 5">
            <a:extLst>
              <a:ext uri="{FF2B5EF4-FFF2-40B4-BE49-F238E27FC236}">
                <a16:creationId xmlns:a16="http://schemas.microsoft.com/office/drawing/2014/main" id="{8BCC4898-51BE-4E76-9257-541596D01195}"/>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061B24AB-4470-4836-9933-7CDD0CA30E04}"/>
              </a:ext>
            </a:extLst>
          </p:cNvPr>
          <p:cNvSpPr>
            <a:spLocks noGrp="1"/>
          </p:cNvSpPr>
          <p:nvPr>
            <p:ph type="sldNum" sz="quarter" idx="12"/>
          </p:nvPr>
        </p:nvSpPr>
        <p:spPr/>
        <p:txBody>
          <a:bodyPr/>
          <a:lstStyle/>
          <a:p>
            <a:fld id="{73E144BA-89B8-412C-A268-4147F24D376D}" type="slidenum">
              <a:rPr lang="he-IL" smtClean="0"/>
              <a:t>‹#›</a:t>
            </a:fld>
            <a:endParaRPr lang="he-IL"/>
          </a:p>
        </p:txBody>
      </p:sp>
    </p:spTree>
    <p:extLst>
      <p:ext uri="{BB962C8B-B14F-4D97-AF65-F5344CB8AC3E}">
        <p14:creationId xmlns:p14="http://schemas.microsoft.com/office/powerpoint/2010/main" val="3698651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6143091-1612-4241-B023-E67F3D0F4AE3}"/>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13721DBC-3981-4667-81E9-CB729B00D8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4" name="מציין מיקום תוכן 3">
            <a:extLst>
              <a:ext uri="{FF2B5EF4-FFF2-40B4-BE49-F238E27FC236}">
                <a16:creationId xmlns:a16="http://schemas.microsoft.com/office/drawing/2014/main" id="{3B3A3E27-1A3B-4D16-BEF9-8A992C4D95F0}"/>
              </a:ext>
            </a:extLst>
          </p:cNvPr>
          <p:cNvSpPr>
            <a:spLocks noGrp="1"/>
          </p:cNvSpPr>
          <p:nvPr>
            <p:ph sz="half" idx="2"/>
          </p:nvPr>
        </p:nvSpPr>
        <p:spPr>
          <a:xfrm>
            <a:off x="839788" y="2505075"/>
            <a:ext cx="5157787" cy="3684588"/>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6A51CA7E-D1A1-43AC-8A4C-3AAEB0C2F7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6" name="מציין מיקום תוכן 5">
            <a:extLst>
              <a:ext uri="{FF2B5EF4-FFF2-40B4-BE49-F238E27FC236}">
                <a16:creationId xmlns:a16="http://schemas.microsoft.com/office/drawing/2014/main" id="{32F2FCEA-4AD5-4742-A5DF-1731D815869A}"/>
              </a:ext>
            </a:extLst>
          </p:cNvPr>
          <p:cNvSpPr>
            <a:spLocks noGrp="1"/>
          </p:cNvSpPr>
          <p:nvPr>
            <p:ph sz="quarter" idx="4"/>
          </p:nvPr>
        </p:nvSpPr>
        <p:spPr>
          <a:xfrm>
            <a:off x="6172200" y="2505075"/>
            <a:ext cx="5183188" cy="3684588"/>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FF8DA09D-78B4-4A98-9015-BCC8DD997A58}"/>
              </a:ext>
            </a:extLst>
          </p:cNvPr>
          <p:cNvSpPr>
            <a:spLocks noGrp="1"/>
          </p:cNvSpPr>
          <p:nvPr>
            <p:ph type="dt" sz="half" idx="10"/>
          </p:nvPr>
        </p:nvSpPr>
        <p:spPr/>
        <p:txBody>
          <a:bodyPr/>
          <a:lstStyle/>
          <a:p>
            <a:fld id="{5D7D9BC2-0CCA-45DB-86FD-0ADA53869B42}" type="datetimeFigureOut">
              <a:rPr lang="he-IL" smtClean="0"/>
              <a:t>י"ח/תמוז/תשפ"ד</a:t>
            </a:fld>
            <a:endParaRPr lang="he-IL"/>
          </a:p>
        </p:txBody>
      </p:sp>
      <p:sp>
        <p:nvSpPr>
          <p:cNvPr id="8" name="מציין מיקום של כותרת תחתונה 7">
            <a:extLst>
              <a:ext uri="{FF2B5EF4-FFF2-40B4-BE49-F238E27FC236}">
                <a16:creationId xmlns:a16="http://schemas.microsoft.com/office/drawing/2014/main" id="{D02B3D68-06BF-4A88-AA2D-B8DEA6D9FA27}"/>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F2CEFB1F-B9BB-4254-9191-A468F9370B83}"/>
              </a:ext>
            </a:extLst>
          </p:cNvPr>
          <p:cNvSpPr>
            <a:spLocks noGrp="1"/>
          </p:cNvSpPr>
          <p:nvPr>
            <p:ph type="sldNum" sz="quarter" idx="12"/>
          </p:nvPr>
        </p:nvSpPr>
        <p:spPr/>
        <p:txBody>
          <a:bodyPr/>
          <a:lstStyle/>
          <a:p>
            <a:fld id="{73E144BA-89B8-412C-A268-4147F24D376D}" type="slidenum">
              <a:rPr lang="he-IL" smtClean="0"/>
              <a:t>‹#›</a:t>
            </a:fld>
            <a:endParaRPr lang="he-IL"/>
          </a:p>
        </p:txBody>
      </p:sp>
    </p:spTree>
    <p:extLst>
      <p:ext uri="{BB962C8B-B14F-4D97-AF65-F5344CB8AC3E}">
        <p14:creationId xmlns:p14="http://schemas.microsoft.com/office/powerpoint/2010/main" val="506138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51F2C51-4055-466B-954D-E6EBF4FEB1D5}"/>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7A2F967E-A36D-4369-AB82-99C0A1BAD0E7}"/>
              </a:ext>
            </a:extLst>
          </p:cNvPr>
          <p:cNvSpPr>
            <a:spLocks noGrp="1"/>
          </p:cNvSpPr>
          <p:nvPr>
            <p:ph type="dt" sz="half" idx="10"/>
          </p:nvPr>
        </p:nvSpPr>
        <p:spPr/>
        <p:txBody>
          <a:bodyPr/>
          <a:lstStyle/>
          <a:p>
            <a:fld id="{5D7D9BC2-0CCA-45DB-86FD-0ADA53869B42}" type="datetimeFigureOut">
              <a:rPr lang="he-IL" smtClean="0"/>
              <a:t>י"ח/תמוז/תשפ"ד</a:t>
            </a:fld>
            <a:endParaRPr lang="he-IL"/>
          </a:p>
        </p:txBody>
      </p:sp>
      <p:sp>
        <p:nvSpPr>
          <p:cNvPr id="4" name="מציין מיקום של כותרת תחתונה 3">
            <a:extLst>
              <a:ext uri="{FF2B5EF4-FFF2-40B4-BE49-F238E27FC236}">
                <a16:creationId xmlns:a16="http://schemas.microsoft.com/office/drawing/2014/main" id="{ADCF0261-CEA1-47C9-9690-DECB5EF37CF8}"/>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03725AFB-D071-43CF-A14C-DA341E15CA36}"/>
              </a:ext>
            </a:extLst>
          </p:cNvPr>
          <p:cNvSpPr>
            <a:spLocks noGrp="1"/>
          </p:cNvSpPr>
          <p:nvPr>
            <p:ph type="sldNum" sz="quarter" idx="12"/>
          </p:nvPr>
        </p:nvSpPr>
        <p:spPr/>
        <p:txBody>
          <a:bodyPr/>
          <a:lstStyle/>
          <a:p>
            <a:fld id="{73E144BA-89B8-412C-A268-4147F24D376D}" type="slidenum">
              <a:rPr lang="he-IL" smtClean="0"/>
              <a:t>‹#›</a:t>
            </a:fld>
            <a:endParaRPr lang="he-IL"/>
          </a:p>
        </p:txBody>
      </p:sp>
    </p:spTree>
    <p:extLst>
      <p:ext uri="{BB962C8B-B14F-4D97-AF65-F5344CB8AC3E}">
        <p14:creationId xmlns:p14="http://schemas.microsoft.com/office/powerpoint/2010/main" val="3742571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D9BDBD36-AF81-4B9F-8DFC-77C221AD7A7D}"/>
              </a:ext>
            </a:extLst>
          </p:cNvPr>
          <p:cNvSpPr>
            <a:spLocks noGrp="1"/>
          </p:cNvSpPr>
          <p:nvPr>
            <p:ph type="dt" sz="half" idx="10"/>
          </p:nvPr>
        </p:nvSpPr>
        <p:spPr/>
        <p:txBody>
          <a:bodyPr/>
          <a:lstStyle/>
          <a:p>
            <a:fld id="{5D7D9BC2-0CCA-45DB-86FD-0ADA53869B42}" type="datetimeFigureOut">
              <a:rPr lang="he-IL" smtClean="0"/>
              <a:t>י"ח/תמוז/תשפ"ד</a:t>
            </a:fld>
            <a:endParaRPr lang="he-IL"/>
          </a:p>
        </p:txBody>
      </p:sp>
      <p:sp>
        <p:nvSpPr>
          <p:cNvPr id="3" name="מציין מיקום של כותרת תחתונה 2">
            <a:extLst>
              <a:ext uri="{FF2B5EF4-FFF2-40B4-BE49-F238E27FC236}">
                <a16:creationId xmlns:a16="http://schemas.microsoft.com/office/drawing/2014/main" id="{6418D530-44D8-42A7-9D9C-B70E6222A276}"/>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20EA6B8D-9396-4BF7-829D-8DF71F4B5E8C}"/>
              </a:ext>
            </a:extLst>
          </p:cNvPr>
          <p:cNvSpPr>
            <a:spLocks noGrp="1"/>
          </p:cNvSpPr>
          <p:nvPr>
            <p:ph type="sldNum" sz="quarter" idx="12"/>
          </p:nvPr>
        </p:nvSpPr>
        <p:spPr/>
        <p:txBody>
          <a:bodyPr/>
          <a:lstStyle/>
          <a:p>
            <a:fld id="{73E144BA-89B8-412C-A268-4147F24D376D}" type="slidenum">
              <a:rPr lang="he-IL" smtClean="0"/>
              <a:t>‹#›</a:t>
            </a:fld>
            <a:endParaRPr lang="he-IL"/>
          </a:p>
        </p:txBody>
      </p:sp>
    </p:spTree>
    <p:extLst>
      <p:ext uri="{BB962C8B-B14F-4D97-AF65-F5344CB8AC3E}">
        <p14:creationId xmlns:p14="http://schemas.microsoft.com/office/powerpoint/2010/main" val="2216911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D204955-9CC4-4EE9-A34D-A6CB9BEE0B59}"/>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7836412B-24AB-4015-8BCD-9DB37B3AA7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C2773393-A451-4814-9125-1DE048A1C6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5" name="מציין מיקום של תאריך 4">
            <a:extLst>
              <a:ext uri="{FF2B5EF4-FFF2-40B4-BE49-F238E27FC236}">
                <a16:creationId xmlns:a16="http://schemas.microsoft.com/office/drawing/2014/main" id="{C152AA67-1D1C-4AD7-9E3B-203ACCB7B455}"/>
              </a:ext>
            </a:extLst>
          </p:cNvPr>
          <p:cNvSpPr>
            <a:spLocks noGrp="1"/>
          </p:cNvSpPr>
          <p:nvPr>
            <p:ph type="dt" sz="half" idx="10"/>
          </p:nvPr>
        </p:nvSpPr>
        <p:spPr/>
        <p:txBody>
          <a:bodyPr/>
          <a:lstStyle/>
          <a:p>
            <a:fld id="{5D7D9BC2-0CCA-45DB-86FD-0ADA53869B42}" type="datetimeFigureOut">
              <a:rPr lang="he-IL" smtClean="0"/>
              <a:t>י"ח/תמוז/תשפ"ד</a:t>
            </a:fld>
            <a:endParaRPr lang="he-IL"/>
          </a:p>
        </p:txBody>
      </p:sp>
      <p:sp>
        <p:nvSpPr>
          <p:cNvPr id="6" name="מציין מיקום של כותרת תחתונה 5">
            <a:extLst>
              <a:ext uri="{FF2B5EF4-FFF2-40B4-BE49-F238E27FC236}">
                <a16:creationId xmlns:a16="http://schemas.microsoft.com/office/drawing/2014/main" id="{9A34EC5D-87FD-4621-9242-EC2F71A6DDD1}"/>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042F2297-331C-42AE-96BD-0F7610FD279B}"/>
              </a:ext>
            </a:extLst>
          </p:cNvPr>
          <p:cNvSpPr>
            <a:spLocks noGrp="1"/>
          </p:cNvSpPr>
          <p:nvPr>
            <p:ph type="sldNum" sz="quarter" idx="12"/>
          </p:nvPr>
        </p:nvSpPr>
        <p:spPr/>
        <p:txBody>
          <a:bodyPr/>
          <a:lstStyle/>
          <a:p>
            <a:fld id="{73E144BA-89B8-412C-A268-4147F24D376D}" type="slidenum">
              <a:rPr lang="he-IL" smtClean="0"/>
              <a:t>‹#›</a:t>
            </a:fld>
            <a:endParaRPr lang="he-IL"/>
          </a:p>
        </p:txBody>
      </p:sp>
    </p:spTree>
    <p:extLst>
      <p:ext uri="{BB962C8B-B14F-4D97-AF65-F5344CB8AC3E}">
        <p14:creationId xmlns:p14="http://schemas.microsoft.com/office/powerpoint/2010/main" val="3581185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E28119-8FE1-442F-AFD7-0CB90C777D5B}"/>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E34EAF50-D104-40A0-960A-853C20AFEA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425AA187-91F1-4154-A777-EA6A2D11B8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5" name="מציין מיקום של תאריך 4">
            <a:extLst>
              <a:ext uri="{FF2B5EF4-FFF2-40B4-BE49-F238E27FC236}">
                <a16:creationId xmlns:a16="http://schemas.microsoft.com/office/drawing/2014/main" id="{F8133016-2922-4EF6-A750-44CF66CCED40}"/>
              </a:ext>
            </a:extLst>
          </p:cNvPr>
          <p:cNvSpPr>
            <a:spLocks noGrp="1"/>
          </p:cNvSpPr>
          <p:nvPr>
            <p:ph type="dt" sz="half" idx="10"/>
          </p:nvPr>
        </p:nvSpPr>
        <p:spPr/>
        <p:txBody>
          <a:bodyPr/>
          <a:lstStyle/>
          <a:p>
            <a:fld id="{5D7D9BC2-0CCA-45DB-86FD-0ADA53869B42}" type="datetimeFigureOut">
              <a:rPr lang="he-IL" smtClean="0"/>
              <a:t>י"ח/תמוז/תשפ"ד</a:t>
            </a:fld>
            <a:endParaRPr lang="he-IL"/>
          </a:p>
        </p:txBody>
      </p:sp>
      <p:sp>
        <p:nvSpPr>
          <p:cNvPr id="6" name="מציין מיקום של כותרת תחתונה 5">
            <a:extLst>
              <a:ext uri="{FF2B5EF4-FFF2-40B4-BE49-F238E27FC236}">
                <a16:creationId xmlns:a16="http://schemas.microsoft.com/office/drawing/2014/main" id="{2EC2B6E2-5FD8-4D86-A85F-B83EDD2784F2}"/>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D99F5F44-68C3-4553-96C8-61CB3371EFF9}"/>
              </a:ext>
            </a:extLst>
          </p:cNvPr>
          <p:cNvSpPr>
            <a:spLocks noGrp="1"/>
          </p:cNvSpPr>
          <p:nvPr>
            <p:ph type="sldNum" sz="quarter" idx="12"/>
          </p:nvPr>
        </p:nvSpPr>
        <p:spPr/>
        <p:txBody>
          <a:bodyPr/>
          <a:lstStyle/>
          <a:p>
            <a:fld id="{73E144BA-89B8-412C-A268-4147F24D376D}" type="slidenum">
              <a:rPr lang="he-IL" smtClean="0"/>
              <a:t>‹#›</a:t>
            </a:fld>
            <a:endParaRPr lang="he-IL"/>
          </a:p>
        </p:txBody>
      </p:sp>
    </p:spTree>
    <p:extLst>
      <p:ext uri="{BB962C8B-B14F-4D97-AF65-F5344CB8AC3E}">
        <p14:creationId xmlns:p14="http://schemas.microsoft.com/office/powerpoint/2010/main" val="576747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54F648C1-7038-452D-8E51-34AE2FB46A9F}"/>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8F419F2C-616D-4808-9CE4-63A0CC8E3CA7}"/>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E988A9C0-FB21-472F-9258-644901D53A03}"/>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5D7D9BC2-0CCA-45DB-86FD-0ADA53869B42}" type="datetimeFigureOut">
              <a:rPr lang="he-IL" smtClean="0"/>
              <a:t>י"ח/תמוז/תשפ"ד</a:t>
            </a:fld>
            <a:endParaRPr lang="he-IL"/>
          </a:p>
        </p:txBody>
      </p:sp>
      <p:sp>
        <p:nvSpPr>
          <p:cNvPr id="5" name="מציין מיקום של כותרת תחתונה 4">
            <a:extLst>
              <a:ext uri="{FF2B5EF4-FFF2-40B4-BE49-F238E27FC236}">
                <a16:creationId xmlns:a16="http://schemas.microsoft.com/office/drawing/2014/main" id="{117EDC4B-7997-422F-8059-6CB0DBF882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F1E00090-301F-46DC-B00B-BCD500B55F71}"/>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73E144BA-89B8-412C-A268-4147F24D376D}" type="slidenum">
              <a:rPr lang="he-IL" smtClean="0"/>
              <a:t>‹#›</a:t>
            </a:fld>
            <a:endParaRPr lang="he-IL"/>
          </a:p>
        </p:txBody>
      </p:sp>
    </p:spTree>
    <p:extLst>
      <p:ext uri="{BB962C8B-B14F-4D97-AF65-F5344CB8AC3E}">
        <p14:creationId xmlns:p14="http://schemas.microsoft.com/office/powerpoint/2010/main" val="30384854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hyperlink" Target="https://www.gov.il/he/departments/units/hamemuna_al_pniyot_hadayarim"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4B44F9D5-7A49-4517-8C8D-B8778476A9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66" y="0"/>
            <a:ext cx="12182534" cy="6858000"/>
          </a:xfrm>
          <a:prstGeom prst="rect">
            <a:avLst/>
          </a:prstGeom>
        </p:spPr>
      </p:pic>
      <p:sp>
        <p:nvSpPr>
          <p:cNvPr id="2" name="תיבת טקסט 1">
            <a:extLst>
              <a:ext uri="{FF2B5EF4-FFF2-40B4-BE49-F238E27FC236}">
                <a16:creationId xmlns:a16="http://schemas.microsoft.com/office/drawing/2014/main" id="{9A569E4B-4983-41D8-E9D3-B77BC5105883}"/>
              </a:ext>
            </a:extLst>
          </p:cNvPr>
          <p:cNvSpPr txBox="1"/>
          <p:nvPr/>
        </p:nvSpPr>
        <p:spPr>
          <a:xfrm>
            <a:off x="6096000" y="3136564"/>
            <a:ext cx="5660136" cy="1384995"/>
          </a:xfrm>
          <a:prstGeom prst="rect">
            <a:avLst/>
          </a:prstGeom>
          <a:noFill/>
        </p:spPr>
        <p:txBody>
          <a:bodyPr wrap="square" rtlCol="1">
            <a:spAutoFit/>
          </a:bodyPr>
          <a:lstStyle/>
          <a:p>
            <a:pPr algn="ctr" rtl="1"/>
            <a:r>
              <a:rPr lang="he-IL" sz="2800" b="1" dirty="0">
                <a:latin typeface="Fb Reading Light" pitchFamily="50" charset="-79"/>
                <a:ea typeface="Tahoma" panose="020B0604030504040204" pitchFamily="34" charset="0"/>
                <a:cs typeface="Fb Reading Light" pitchFamily="50" charset="-79"/>
              </a:rPr>
              <a:t>ביטול הסכמים בפינוי בינוי</a:t>
            </a:r>
          </a:p>
          <a:p>
            <a:pPr algn="ctr" rtl="1"/>
            <a:r>
              <a:rPr lang="he-IL" sz="2800" b="1" dirty="0">
                <a:latin typeface="Fb Reading Light" pitchFamily="50" charset="-79"/>
                <a:ea typeface="Tahoma" panose="020B0604030504040204" pitchFamily="34" charset="0"/>
                <a:cs typeface="Fb Reading Light" pitchFamily="50" charset="-79"/>
              </a:rPr>
              <a:t>והממונה על פניות דיירים ברשות הממשלתית להתחדשות עירונית</a:t>
            </a:r>
          </a:p>
        </p:txBody>
      </p:sp>
    </p:spTree>
    <p:extLst>
      <p:ext uri="{BB962C8B-B14F-4D97-AF65-F5344CB8AC3E}">
        <p14:creationId xmlns:p14="http://schemas.microsoft.com/office/powerpoint/2010/main" val="2032122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59116BE5-49E1-4E48-982A-136CF33FAC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3" y="0"/>
            <a:ext cx="12182534" cy="6858000"/>
          </a:xfrm>
          <a:prstGeom prst="rect">
            <a:avLst/>
          </a:prstGeom>
        </p:spPr>
      </p:pic>
      <p:sp>
        <p:nvSpPr>
          <p:cNvPr id="2" name="תיבת טקסט 1">
            <a:extLst>
              <a:ext uri="{FF2B5EF4-FFF2-40B4-BE49-F238E27FC236}">
                <a16:creationId xmlns:a16="http://schemas.microsoft.com/office/drawing/2014/main" id="{0CF219DE-930D-ADDB-2F86-50C12EFE37C3}"/>
              </a:ext>
            </a:extLst>
          </p:cNvPr>
          <p:cNvSpPr txBox="1"/>
          <p:nvPr/>
        </p:nvSpPr>
        <p:spPr>
          <a:xfrm>
            <a:off x="791609" y="1716081"/>
            <a:ext cx="11064953" cy="4490973"/>
          </a:xfrm>
          <a:prstGeom prst="rect">
            <a:avLst/>
          </a:prstGeom>
          <a:noFill/>
        </p:spPr>
        <p:txBody>
          <a:bodyPr wrap="square" rtlCol="1">
            <a:spAutoFit/>
          </a:bodyPr>
          <a:lstStyle/>
          <a:p>
            <a:r>
              <a:rPr lang="he-IL" sz="2000" b="1" dirty="0">
                <a:solidFill>
                  <a:srgbClr val="00A9AC"/>
                </a:solidFill>
                <a:latin typeface="Fb Reading" pitchFamily="50" charset="-79"/>
                <a:cs typeface="Fb Reading" pitchFamily="50" charset="-79"/>
              </a:rPr>
              <a:t>היעדר אחוז הסכמה נדרשת של בעלי הזכויות </a:t>
            </a:r>
            <a:r>
              <a:rPr lang="he-IL" sz="2000" dirty="0">
                <a:solidFill>
                  <a:schemeClr val="tx1">
                    <a:lumMod val="75000"/>
                    <a:lumOff val="25000"/>
                  </a:schemeClr>
                </a:solidFill>
                <a:latin typeface="Fb Reading Light" pitchFamily="50" charset="-79"/>
                <a:cs typeface="Fb Reading Light" pitchFamily="50" charset="-79"/>
              </a:rPr>
              <a:t>–</a:t>
            </a:r>
          </a:p>
          <a:p>
            <a:pPr marL="342900" indent="-342900">
              <a:buAutoNum type="arabicPeriod"/>
            </a:pPr>
            <a:endParaRPr lang="he-IL" sz="2000" dirty="0">
              <a:solidFill>
                <a:schemeClr val="tx1">
                  <a:lumMod val="75000"/>
                  <a:lumOff val="25000"/>
                </a:schemeClr>
              </a:solidFill>
              <a:latin typeface="Fb Reading Light" pitchFamily="50" charset="-79"/>
              <a:cs typeface="Fb Reading Light" pitchFamily="50" charset="-79"/>
            </a:endParaRPr>
          </a:p>
          <a:p>
            <a:pPr marL="342900" indent="-342900">
              <a:buAutoNum type="arabicPeriod"/>
            </a:pPr>
            <a:r>
              <a:rPr lang="he-IL" sz="2000" dirty="0">
                <a:solidFill>
                  <a:schemeClr val="tx1">
                    <a:lumMod val="75000"/>
                    <a:lumOff val="25000"/>
                  </a:schemeClr>
                </a:solidFill>
                <a:latin typeface="Fb Reading Light" pitchFamily="50" charset="-79"/>
                <a:cs typeface="Fb Reading Light" pitchFamily="50" charset="-79"/>
              </a:rPr>
              <a:t> לא חתמו על הסכם פינוי בינוי עם היזם 50 אחוז מבעלי הזכויות </a:t>
            </a:r>
            <a:r>
              <a:rPr lang="he-IL" sz="2000" b="1" u="sng" dirty="0">
                <a:solidFill>
                  <a:schemeClr val="tx1">
                    <a:lumMod val="75000"/>
                    <a:lumOff val="25000"/>
                  </a:schemeClr>
                </a:solidFill>
                <a:latin typeface="Fb Reading Light" pitchFamily="50" charset="-79"/>
                <a:cs typeface="Fb Reading Light" pitchFamily="50" charset="-79"/>
              </a:rPr>
              <a:t>תוך שנתיים </a:t>
            </a:r>
            <a:r>
              <a:rPr lang="he-IL" sz="2000" dirty="0">
                <a:solidFill>
                  <a:schemeClr val="tx1">
                    <a:lumMod val="75000"/>
                    <a:lumOff val="25000"/>
                  </a:schemeClr>
                </a:solidFill>
                <a:latin typeface="Fb Reading Light" pitchFamily="50" charset="-79"/>
                <a:cs typeface="Fb Reading Light" pitchFamily="50" charset="-79"/>
              </a:rPr>
              <a:t>ממועד החתימה הראשונה.</a:t>
            </a:r>
          </a:p>
          <a:p>
            <a:pPr marL="342900" indent="-342900">
              <a:buAutoNum type="arabicPeriod"/>
            </a:pPr>
            <a:r>
              <a:rPr lang="he-IL" sz="2000" dirty="0">
                <a:solidFill>
                  <a:schemeClr val="tx1">
                    <a:lumMod val="75000"/>
                    <a:lumOff val="25000"/>
                  </a:schemeClr>
                </a:solidFill>
                <a:latin typeface="Fb Reading Light" pitchFamily="50" charset="-79"/>
                <a:cs typeface="Fb Reading Light" pitchFamily="50" charset="-79"/>
              </a:rPr>
              <a:t>שלוש חמישיות מבעלי הזכויות </a:t>
            </a:r>
            <a:r>
              <a:rPr lang="he-IL" sz="2000" b="1" u="sng" dirty="0">
                <a:solidFill>
                  <a:schemeClr val="tx1">
                    <a:lumMod val="75000"/>
                    <a:lumOff val="25000"/>
                  </a:schemeClr>
                </a:solidFill>
                <a:latin typeface="Fb Reading Light" pitchFamily="50" charset="-79"/>
                <a:cs typeface="Fb Reading Light" pitchFamily="50" charset="-79"/>
              </a:rPr>
              <a:t>בתוך ארבע שנים.</a:t>
            </a:r>
          </a:p>
          <a:p>
            <a:endParaRPr lang="he-IL" sz="2000" b="1" u="sng" dirty="0">
              <a:solidFill>
                <a:schemeClr val="tx1">
                  <a:lumMod val="75000"/>
                  <a:lumOff val="25000"/>
                </a:schemeClr>
              </a:solidFill>
              <a:latin typeface="Fb Reading Light" pitchFamily="50" charset="-79"/>
              <a:cs typeface="Fb Reading Light" pitchFamily="50" charset="-79"/>
            </a:endParaRPr>
          </a:p>
          <a:p>
            <a:r>
              <a:rPr lang="he-IL" sz="2000" b="1" u="sng" dirty="0">
                <a:solidFill>
                  <a:schemeClr val="tx1">
                    <a:lumMod val="75000"/>
                    <a:lumOff val="25000"/>
                  </a:schemeClr>
                </a:solidFill>
                <a:latin typeface="Fb Reading Light" pitchFamily="50" charset="-79"/>
                <a:cs typeface="Fb Reading Light" pitchFamily="50" charset="-79"/>
              </a:rPr>
              <a:t>לשון החוק:</a:t>
            </a:r>
            <a:endParaRPr lang="he-IL" sz="2000" b="1" dirty="0">
              <a:solidFill>
                <a:srgbClr val="00A9AC"/>
              </a:solidFill>
              <a:latin typeface="Fb Reading" pitchFamily="50" charset="-79"/>
              <a:cs typeface="Fb Reading" pitchFamily="50" charset="-79"/>
            </a:endParaRPr>
          </a:p>
          <a:p>
            <a:pPr>
              <a:lnSpc>
                <a:spcPct val="150000"/>
              </a:lnSpc>
            </a:pPr>
            <a:r>
              <a:rPr lang="he-IL" sz="2000" dirty="0">
                <a:solidFill>
                  <a:schemeClr val="tx1">
                    <a:lumMod val="75000"/>
                    <a:lumOff val="25000"/>
                  </a:schemeClr>
                </a:solidFill>
                <a:latin typeface="Fb Reading Light" pitchFamily="50" charset="-79"/>
                <a:cs typeface="Fb Reading Light" pitchFamily="50" charset="-79"/>
              </a:rPr>
              <a:t>(1) היזם לא התקשר בעסקת פינוי ובינוי </a:t>
            </a:r>
            <a:r>
              <a:rPr lang="he-IL" sz="2000" b="1" u="sng" dirty="0">
                <a:solidFill>
                  <a:schemeClr val="tx1">
                    <a:lumMod val="75000"/>
                    <a:lumOff val="25000"/>
                  </a:schemeClr>
                </a:solidFill>
                <a:latin typeface="Fb Reading Light" pitchFamily="50" charset="-79"/>
                <a:cs typeface="Fb Reading Light" pitchFamily="50" charset="-79"/>
              </a:rPr>
              <a:t>עם מחצית לפחות מבעלי הדירות בבית המשותף </a:t>
            </a:r>
            <a:r>
              <a:rPr lang="he-IL" sz="2000" dirty="0">
                <a:solidFill>
                  <a:schemeClr val="tx1">
                    <a:lumMod val="75000"/>
                    <a:lumOff val="25000"/>
                  </a:schemeClr>
                </a:solidFill>
                <a:latin typeface="Fb Reading Light" pitchFamily="50" charset="-79"/>
                <a:cs typeface="Fb Reading Light" pitchFamily="50" charset="-79"/>
              </a:rPr>
              <a:t>בתוך שנתיים מיום שנחתמה עסקת פינוי ובינוי ראשונה או </a:t>
            </a:r>
            <a:r>
              <a:rPr lang="he-IL" sz="2000" b="1" u="sng" dirty="0">
                <a:solidFill>
                  <a:schemeClr val="tx1">
                    <a:lumMod val="75000"/>
                    <a:lumOff val="25000"/>
                  </a:schemeClr>
                </a:solidFill>
                <a:latin typeface="Fb Reading Light" pitchFamily="50" charset="-79"/>
                <a:cs typeface="Fb Reading Light" pitchFamily="50" charset="-79"/>
              </a:rPr>
              <a:t>שהיזם לא התקשר בעסקה כאמור עם שלוש חמישיות לפחות </a:t>
            </a:r>
            <a:r>
              <a:rPr lang="he-IL" sz="2000" dirty="0">
                <a:solidFill>
                  <a:schemeClr val="tx1">
                    <a:lumMod val="75000"/>
                    <a:lumOff val="25000"/>
                  </a:schemeClr>
                </a:solidFill>
                <a:latin typeface="Fb Reading Light" pitchFamily="50" charset="-79"/>
                <a:cs typeface="Fb Reading Light" pitchFamily="50" charset="-79"/>
              </a:rPr>
              <a:t>מבעלי הדירות בבית המשותף בתוך ארבע שנים מיום שנחתמה עסקת פינוי ובינוי ראשונה;</a:t>
            </a:r>
          </a:p>
          <a:p>
            <a:pPr>
              <a:lnSpc>
                <a:spcPct val="150000"/>
              </a:lnSpc>
            </a:pPr>
            <a:r>
              <a:rPr lang="he-IL" sz="2000" dirty="0">
                <a:solidFill>
                  <a:schemeClr val="tx1">
                    <a:lumMod val="75000"/>
                    <a:lumOff val="25000"/>
                  </a:schemeClr>
                </a:solidFill>
                <a:latin typeface="Fb Reading Light" pitchFamily="50" charset="-79"/>
                <a:cs typeface="Fb Reading Light" pitchFamily="50" charset="-79"/>
              </a:rPr>
              <a:t>  </a:t>
            </a:r>
            <a:r>
              <a:rPr lang="he-IL" sz="2000" u="sng" dirty="0">
                <a:solidFill>
                  <a:schemeClr val="tx1">
                    <a:lumMod val="75000"/>
                    <a:lumOff val="25000"/>
                  </a:schemeClr>
                </a:solidFill>
                <a:latin typeface="Fb Reading Light" pitchFamily="50" charset="-79"/>
                <a:cs typeface="Fb Reading Light" pitchFamily="50" charset="-79"/>
              </a:rPr>
              <a:t>לתשומת ליבכם:</a:t>
            </a:r>
          </a:p>
          <a:p>
            <a:pPr marL="342900" indent="-342900">
              <a:lnSpc>
                <a:spcPct val="150000"/>
              </a:lnSpc>
              <a:buFont typeface="Arial" panose="020B0604020202020204" pitchFamily="34" charset="0"/>
              <a:buChar char="•"/>
            </a:pPr>
            <a:r>
              <a:rPr lang="he-IL" sz="2000" dirty="0">
                <a:solidFill>
                  <a:srgbClr val="00A9AC"/>
                </a:solidFill>
                <a:latin typeface="Fb Reading" pitchFamily="50" charset="-79"/>
                <a:cs typeface="Fb Reading" pitchFamily="50" charset="-79"/>
              </a:rPr>
              <a:t>הארכת זמנים </a:t>
            </a:r>
            <a:r>
              <a:rPr lang="he-IL" sz="2000" dirty="0">
                <a:solidFill>
                  <a:schemeClr val="tx1">
                    <a:lumMod val="75000"/>
                    <a:lumOff val="25000"/>
                  </a:schemeClr>
                </a:solidFill>
                <a:latin typeface="Fb Reading Light" pitchFamily="50" charset="-79"/>
                <a:cs typeface="Fb Reading Light" pitchFamily="50" charset="-79"/>
              </a:rPr>
              <a:t>– במידה ויש במתחם מעל 120 בעלי זכויות תהיה הארכה של שנה לזמנים לעיל.</a:t>
            </a:r>
          </a:p>
        </p:txBody>
      </p:sp>
      <p:sp>
        <p:nvSpPr>
          <p:cNvPr id="6" name="תיבת טקסט 2">
            <a:extLst>
              <a:ext uri="{FF2B5EF4-FFF2-40B4-BE49-F238E27FC236}">
                <a16:creationId xmlns:a16="http://schemas.microsoft.com/office/drawing/2014/main" id="{EFC6EEC4-2D3D-4261-B55A-9C079E334F5C}"/>
              </a:ext>
            </a:extLst>
          </p:cNvPr>
          <p:cNvSpPr txBox="1"/>
          <p:nvPr/>
        </p:nvSpPr>
        <p:spPr>
          <a:xfrm>
            <a:off x="7178040" y="663814"/>
            <a:ext cx="4550506" cy="954107"/>
          </a:xfrm>
          <a:prstGeom prst="rect">
            <a:avLst/>
          </a:prstGeom>
          <a:noFill/>
        </p:spPr>
        <p:txBody>
          <a:bodyPr wrap="square">
            <a:spAutoFit/>
          </a:bodyPr>
          <a:lstStyle/>
          <a:p>
            <a:r>
              <a:rPr lang="he-IL" sz="2800" b="1" u="sng" dirty="0">
                <a:solidFill>
                  <a:srgbClr val="00A9AC"/>
                </a:solidFill>
                <a:latin typeface="Fb Reading" pitchFamily="50" charset="-79"/>
                <a:cs typeface="Fb Reading" pitchFamily="50" charset="-79"/>
              </a:rPr>
              <a:t>אפשרות של בעלי הזכויות </a:t>
            </a:r>
          </a:p>
          <a:p>
            <a:pPr algn="just"/>
            <a:r>
              <a:rPr lang="he-IL" sz="2800" b="1" u="sng" dirty="0">
                <a:solidFill>
                  <a:srgbClr val="00A9AC"/>
                </a:solidFill>
                <a:latin typeface="Fb Reading" pitchFamily="50" charset="-79"/>
                <a:cs typeface="Fb Reading" pitchFamily="50" charset="-79"/>
              </a:rPr>
              <a:t>להשתחרר מחוזה פינוי בינוי:</a:t>
            </a:r>
          </a:p>
        </p:txBody>
      </p:sp>
      <p:sp>
        <p:nvSpPr>
          <p:cNvPr id="4" name="תיבת טקסט 3">
            <a:extLst>
              <a:ext uri="{FF2B5EF4-FFF2-40B4-BE49-F238E27FC236}">
                <a16:creationId xmlns:a16="http://schemas.microsoft.com/office/drawing/2014/main" id="{7D7E9CE8-06C7-3D42-3B64-07F1CB4EB8C2}"/>
              </a:ext>
            </a:extLst>
          </p:cNvPr>
          <p:cNvSpPr txBox="1"/>
          <p:nvPr/>
        </p:nvSpPr>
        <p:spPr>
          <a:xfrm>
            <a:off x="496062" y="196321"/>
            <a:ext cx="6094476" cy="369332"/>
          </a:xfrm>
          <a:prstGeom prst="rect">
            <a:avLst/>
          </a:prstGeom>
          <a:noFill/>
        </p:spPr>
        <p:txBody>
          <a:bodyPr wrap="square">
            <a:spAutoFit/>
          </a:bodyPr>
          <a:lstStyle/>
          <a:p>
            <a:pPr algn="ctr"/>
            <a:r>
              <a:rPr lang="he-IL" b="1" i="0" dirty="0">
                <a:solidFill>
                  <a:srgbClr val="000000"/>
                </a:solidFill>
                <a:effectLst/>
                <a:latin typeface="Arial" panose="020B0604020202020204" pitchFamily="34" charset="0"/>
              </a:rPr>
              <a:t>חוק פינוי ובינוי (עידוד מיזמי פינוי ובינוי), תשס"ו-2006</a:t>
            </a:r>
          </a:p>
        </p:txBody>
      </p:sp>
      <p:sp>
        <p:nvSpPr>
          <p:cNvPr id="7" name="תיבת טקסט 6">
            <a:extLst>
              <a:ext uri="{FF2B5EF4-FFF2-40B4-BE49-F238E27FC236}">
                <a16:creationId xmlns:a16="http://schemas.microsoft.com/office/drawing/2014/main" id="{08DE8003-4C7A-81D2-B400-7BBB31F0B3CF}"/>
              </a:ext>
            </a:extLst>
          </p:cNvPr>
          <p:cNvSpPr txBox="1"/>
          <p:nvPr/>
        </p:nvSpPr>
        <p:spPr>
          <a:xfrm>
            <a:off x="5574634" y="196321"/>
            <a:ext cx="6153912" cy="461665"/>
          </a:xfrm>
          <a:prstGeom prst="rect">
            <a:avLst/>
          </a:prstGeom>
          <a:noFill/>
        </p:spPr>
        <p:txBody>
          <a:bodyPr wrap="square">
            <a:spAutoFit/>
          </a:bodyPr>
          <a:lstStyle/>
          <a:p>
            <a:r>
              <a:rPr lang="he-IL" sz="2400" dirty="0">
                <a:solidFill>
                  <a:schemeClr val="tx1">
                    <a:lumMod val="75000"/>
                    <a:lumOff val="25000"/>
                  </a:schemeClr>
                </a:solidFill>
                <a:latin typeface="Fb Reading Light" pitchFamily="50" charset="-79"/>
                <a:cs typeface="Fb Reading Light" pitchFamily="50" charset="-79"/>
              </a:rPr>
              <a:t>2</a:t>
            </a:r>
            <a:endParaRPr lang="he-IL" dirty="0"/>
          </a:p>
        </p:txBody>
      </p:sp>
    </p:spTree>
    <p:extLst>
      <p:ext uri="{BB962C8B-B14F-4D97-AF65-F5344CB8AC3E}">
        <p14:creationId xmlns:p14="http://schemas.microsoft.com/office/powerpoint/2010/main" val="4805949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59116BE5-49E1-4E48-982A-136CF33FAC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66" y="0"/>
            <a:ext cx="12182534" cy="6858000"/>
          </a:xfrm>
          <a:prstGeom prst="rect">
            <a:avLst/>
          </a:prstGeom>
        </p:spPr>
      </p:pic>
      <p:sp>
        <p:nvSpPr>
          <p:cNvPr id="4" name="תיבת טקסט 3">
            <a:extLst>
              <a:ext uri="{FF2B5EF4-FFF2-40B4-BE49-F238E27FC236}">
                <a16:creationId xmlns:a16="http://schemas.microsoft.com/office/drawing/2014/main" id="{D4C95CB9-5AFB-A74A-7B8E-A7A27781B454}"/>
              </a:ext>
            </a:extLst>
          </p:cNvPr>
          <p:cNvSpPr txBox="1"/>
          <p:nvPr/>
        </p:nvSpPr>
        <p:spPr>
          <a:xfrm>
            <a:off x="4963886" y="1934730"/>
            <a:ext cx="6782948" cy="2123658"/>
          </a:xfrm>
          <a:prstGeom prst="rect">
            <a:avLst/>
          </a:prstGeom>
          <a:noFill/>
        </p:spPr>
        <p:txBody>
          <a:bodyPr wrap="square" rtlCol="1">
            <a:spAutoFit/>
          </a:bodyPr>
          <a:lstStyle/>
          <a:p>
            <a:r>
              <a:rPr lang="he-IL" sz="2000" b="1" dirty="0">
                <a:solidFill>
                  <a:srgbClr val="00A9AC"/>
                </a:solidFill>
                <a:latin typeface="Fb Reading" pitchFamily="50" charset="-79"/>
                <a:cs typeface="Fb Reading" pitchFamily="50" charset="-79"/>
              </a:rPr>
              <a:t>היעדר</a:t>
            </a:r>
            <a:r>
              <a:rPr lang="he-IL" sz="2200" b="1" dirty="0">
                <a:solidFill>
                  <a:schemeClr val="tx1">
                    <a:lumMod val="75000"/>
                    <a:lumOff val="25000"/>
                  </a:schemeClr>
                </a:solidFill>
                <a:latin typeface="Fb Reading" pitchFamily="50" charset="-79"/>
                <a:cs typeface="Fb Reading" pitchFamily="50" charset="-79"/>
              </a:rPr>
              <a:t> </a:t>
            </a:r>
            <a:r>
              <a:rPr lang="he-IL" sz="2000" b="1" dirty="0">
                <a:solidFill>
                  <a:srgbClr val="00A9AC"/>
                </a:solidFill>
                <a:latin typeface="Fb Reading" pitchFamily="50" charset="-79"/>
                <a:cs typeface="Fb Reading" pitchFamily="50" charset="-79"/>
              </a:rPr>
              <a:t>אחוז הסכמה נדרשת של בעלי הזכויות </a:t>
            </a:r>
          </a:p>
          <a:p>
            <a:r>
              <a:rPr lang="he-IL" sz="2200" dirty="0">
                <a:solidFill>
                  <a:schemeClr val="tx1">
                    <a:lumMod val="75000"/>
                    <a:lumOff val="25000"/>
                  </a:schemeClr>
                </a:solidFill>
                <a:latin typeface="Fb Reading Light" pitchFamily="50" charset="-79"/>
                <a:cs typeface="Fb Reading Light" pitchFamily="50" charset="-79"/>
              </a:rPr>
              <a:t>נדרש להגיע לחתימות של 50 אחוז מבעלי הזכויות </a:t>
            </a:r>
            <a:r>
              <a:rPr lang="he-IL" sz="2200" u="sng" dirty="0">
                <a:solidFill>
                  <a:schemeClr val="tx1">
                    <a:lumMod val="75000"/>
                    <a:lumOff val="25000"/>
                  </a:schemeClr>
                </a:solidFill>
                <a:latin typeface="Fb Reading Light" pitchFamily="50" charset="-79"/>
                <a:cs typeface="Fb Reading Light" pitchFamily="50" charset="-79"/>
              </a:rPr>
              <a:t>תוך 18 חודשים מיום החתימה על העסקה הראשונה</a:t>
            </a:r>
            <a:r>
              <a:rPr lang="he-IL" sz="2200" dirty="0">
                <a:solidFill>
                  <a:schemeClr val="tx1">
                    <a:lumMod val="75000"/>
                    <a:lumOff val="25000"/>
                  </a:schemeClr>
                </a:solidFill>
                <a:latin typeface="Fb Reading Light" pitchFamily="50" charset="-79"/>
                <a:cs typeface="Fb Reading Light" pitchFamily="50" charset="-79"/>
              </a:rPr>
              <a:t> או הגעה לרוב של 67 אחוז תוך שלוש שנים</a:t>
            </a:r>
          </a:p>
          <a:p>
            <a:endParaRPr lang="he-IL" sz="2200" dirty="0">
              <a:solidFill>
                <a:schemeClr val="tx1">
                  <a:lumMod val="75000"/>
                  <a:lumOff val="25000"/>
                </a:schemeClr>
              </a:solidFill>
              <a:latin typeface="Fb Reading Light" pitchFamily="50" charset="-79"/>
              <a:cs typeface="Fb Reading Light" pitchFamily="50" charset="-79"/>
            </a:endParaRPr>
          </a:p>
          <a:p>
            <a:r>
              <a:rPr lang="he-IL" sz="2200" b="1" u="sng" dirty="0">
                <a:solidFill>
                  <a:schemeClr val="tx1">
                    <a:lumMod val="75000"/>
                    <a:lumOff val="25000"/>
                  </a:schemeClr>
                </a:solidFill>
                <a:latin typeface="Fb Reading Light" pitchFamily="50" charset="-79"/>
                <a:cs typeface="Fb Reading Light" pitchFamily="50" charset="-79"/>
              </a:rPr>
              <a:t>לשון החוק:</a:t>
            </a:r>
          </a:p>
        </p:txBody>
      </p:sp>
      <p:sp>
        <p:nvSpPr>
          <p:cNvPr id="6" name="תיבת טקסט 2">
            <a:extLst>
              <a:ext uri="{FF2B5EF4-FFF2-40B4-BE49-F238E27FC236}">
                <a16:creationId xmlns:a16="http://schemas.microsoft.com/office/drawing/2014/main" id="{F582F552-C682-4F26-BE65-6FBD69953B2C}"/>
              </a:ext>
            </a:extLst>
          </p:cNvPr>
          <p:cNvSpPr txBox="1"/>
          <p:nvPr/>
        </p:nvSpPr>
        <p:spPr>
          <a:xfrm>
            <a:off x="4177870" y="761974"/>
            <a:ext cx="7568964" cy="954107"/>
          </a:xfrm>
          <a:prstGeom prst="rect">
            <a:avLst/>
          </a:prstGeom>
          <a:noFill/>
        </p:spPr>
        <p:txBody>
          <a:bodyPr wrap="square">
            <a:spAutoFit/>
          </a:bodyPr>
          <a:lstStyle/>
          <a:p>
            <a:r>
              <a:rPr lang="he-IL" sz="2800" b="1" u="sng" dirty="0">
                <a:solidFill>
                  <a:srgbClr val="00A9AC"/>
                </a:solidFill>
                <a:cs typeface="Fb Reading" pitchFamily="50" charset="-79"/>
              </a:rPr>
              <a:t>אפשרות של בעלי הזכויות </a:t>
            </a:r>
          </a:p>
          <a:p>
            <a:r>
              <a:rPr lang="he-IL" sz="2800" b="1" u="sng" dirty="0">
                <a:solidFill>
                  <a:srgbClr val="00A9AC"/>
                </a:solidFill>
                <a:cs typeface="Fb Reading" pitchFamily="50" charset="-79"/>
              </a:rPr>
              <a:t>להשתחרר מחוזה תמ"א 38</a:t>
            </a:r>
          </a:p>
        </p:txBody>
      </p:sp>
      <p:sp>
        <p:nvSpPr>
          <p:cNvPr id="3" name="תיבת טקסט 2">
            <a:extLst>
              <a:ext uri="{FF2B5EF4-FFF2-40B4-BE49-F238E27FC236}">
                <a16:creationId xmlns:a16="http://schemas.microsoft.com/office/drawing/2014/main" id="{C2D268B4-BB5E-4C24-8B0F-8AF5461291AE}"/>
              </a:ext>
            </a:extLst>
          </p:cNvPr>
          <p:cNvSpPr txBox="1"/>
          <p:nvPr/>
        </p:nvSpPr>
        <p:spPr>
          <a:xfrm>
            <a:off x="-192024" y="309110"/>
            <a:ext cx="6581394" cy="400110"/>
          </a:xfrm>
          <a:prstGeom prst="rect">
            <a:avLst/>
          </a:prstGeom>
          <a:noFill/>
        </p:spPr>
        <p:txBody>
          <a:bodyPr wrap="square">
            <a:spAutoFit/>
          </a:bodyPr>
          <a:lstStyle/>
          <a:p>
            <a:r>
              <a:rPr lang="he-IL" sz="1600" b="1" dirty="0">
                <a:solidFill>
                  <a:srgbClr val="000000"/>
                </a:solidFill>
                <a:latin typeface="Arial" panose="020B0604020202020204" pitchFamily="34" charset="0"/>
              </a:rPr>
              <a:t>חוק</a:t>
            </a:r>
            <a:r>
              <a:rPr lang="he-IL" sz="2000" b="0" i="0" dirty="0">
                <a:solidFill>
                  <a:srgbClr val="000000"/>
                </a:solidFill>
                <a:effectLst/>
                <a:latin typeface="FrankRuehl" panose="020E0503060101010101" pitchFamily="34" charset="-79"/>
                <a:cs typeface="FrankRuehl" panose="020E0503060101010101" pitchFamily="34" charset="-79"/>
              </a:rPr>
              <a:t> </a:t>
            </a:r>
            <a:r>
              <a:rPr lang="he-IL" sz="1600" b="1" dirty="0">
                <a:solidFill>
                  <a:srgbClr val="000000"/>
                </a:solidFill>
                <a:latin typeface="Arial" panose="020B0604020202020204" pitchFamily="34" charset="0"/>
              </a:rPr>
              <a:t>המקרקעין (חיזוק בתים משותפים מפני רעידות אדמה), תשס"ח-2008</a:t>
            </a:r>
          </a:p>
        </p:txBody>
      </p:sp>
      <p:sp>
        <p:nvSpPr>
          <p:cNvPr id="7" name="תיבת טקסט 6">
            <a:extLst>
              <a:ext uri="{FF2B5EF4-FFF2-40B4-BE49-F238E27FC236}">
                <a16:creationId xmlns:a16="http://schemas.microsoft.com/office/drawing/2014/main" id="{F85FD97C-38D4-C77A-5924-4CB3C62F9BEF}"/>
              </a:ext>
            </a:extLst>
          </p:cNvPr>
          <p:cNvSpPr txBox="1"/>
          <p:nvPr/>
        </p:nvSpPr>
        <p:spPr>
          <a:xfrm>
            <a:off x="1123792" y="4058388"/>
            <a:ext cx="10623042" cy="2112117"/>
          </a:xfrm>
          <a:prstGeom prst="rect">
            <a:avLst/>
          </a:prstGeom>
          <a:noFill/>
        </p:spPr>
        <p:txBody>
          <a:bodyPr wrap="square">
            <a:spAutoFit/>
          </a:bodyPr>
          <a:lstStyle/>
          <a:p>
            <a:pPr marL="285750" indent="-285750">
              <a:lnSpc>
                <a:spcPct val="150000"/>
              </a:lnSpc>
              <a:buFont typeface="Arial" panose="020B0604020202020204" pitchFamily="34" charset="0"/>
              <a:buChar char="•"/>
            </a:pPr>
            <a:r>
              <a:rPr lang="he-IL" sz="1800" dirty="0">
                <a:solidFill>
                  <a:schemeClr val="tx1">
                    <a:lumMod val="75000"/>
                    <a:lumOff val="25000"/>
                  </a:schemeClr>
                </a:solidFill>
                <a:latin typeface="Fb Reading Light" pitchFamily="50" charset="-79"/>
                <a:cs typeface="Fb Reading Light" pitchFamily="50" charset="-79"/>
              </a:rPr>
              <a:t>"(1)  היזם לא התקשר בעסקה לפי תכנית החיזוק </a:t>
            </a:r>
            <a:r>
              <a:rPr lang="he-IL" sz="1800" b="1" u="sng" dirty="0">
                <a:solidFill>
                  <a:schemeClr val="tx1">
                    <a:lumMod val="75000"/>
                    <a:lumOff val="25000"/>
                  </a:schemeClr>
                </a:solidFill>
                <a:latin typeface="Fb Reading Light" pitchFamily="50" charset="-79"/>
                <a:cs typeface="Fb Reading Light" pitchFamily="50" charset="-79"/>
              </a:rPr>
              <a:t>עם מחצית לפחות מבעלי הדירות בבית המשותף</a:t>
            </a:r>
            <a:r>
              <a:rPr lang="he-IL" sz="1800" dirty="0">
                <a:solidFill>
                  <a:schemeClr val="tx1">
                    <a:lumMod val="75000"/>
                    <a:lumOff val="25000"/>
                  </a:schemeClr>
                </a:solidFill>
                <a:latin typeface="Fb Reading Light" pitchFamily="50" charset="-79"/>
                <a:cs typeface="Fb Reading Light" pitchFamily="50" charset="-79"/>
              </a:rPr>
              <a:t>, </a:t>
            </a:r>
            <a:r>
              <a:rPr lang="he-IL" sz="1800" b="1" u="sng" dirty="0">
                <a:solidFill>
                  <a:schemeClr val="tx1">
                    <a:lumMod val="75000"/>
                    <a:lumOff val="25000"/>
                  </a:schemeClr>
                </a:solidFill>
                <a:latin typeface="Fb Reading Light" pitchFamily="50" charset="-79"/>
                <a:cs typeface="Fb Reading Light" pitchFamily="50" charset="-79"/>
              </a:rPr>
              <a:t>בתוך 18 חודשים מיום שנחתמה עסקה ראשונה </a:t>
            </a:r>
            <a:r>
              <a:rPr lang="he-IL" sz="1800" dirty="0">
                <a:solidFill>
                  <a:schemeClr val="tx1">
                    <a:lumMod val="75000"/>
                    <a:lumOff val="25000"/>
                  </a:schemeClr>
                </a:solidFill>
                <a:latin typeface="Fb Reading Light" pitchFamily="50" charset="-79"/>
                <a:cs typeface="Fb Reading Light" pitchFamily="50" charset="-79"/>
              </a:rPr>
              <a:t>לפי תכנית החיזוק או שהיזם לא התקשר בעסקה לפי תכנית החיזוק עם השיעור הנדרש לפי סעיף 4 לחוק המקרקעין (חיזוק בתים משותפים מפני רעידות אדמה), התשס"ח-2008, או עם הרוב המאפשר פנייה למפקח לפי הוראות סעיף 5 או 5א לחוק האמור, לפי העניין, בתוך שלוש שנים מיום שנחתמה עסקה ראשונה כאמור;</a:t>
            </a:r>
          </a:p>
        </p:txBody>
      </p:sp>
    </p:spTree>
    <p:extLst>
      <p:ext uri="{BB962C8B-B14F-4D97-AF65-F5344CB8AC3E}">
        <p14:creationId xmlns:p14="http://schemas.microsoft.com/office/powerpoint/2010/main" val="28669173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59116BE5-49E1-4E48-982A-136CF33FAC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3" y="0"/>
            <a:ext cx="12182534" cy="6858000"/>
          </a:xfrm>
          <a:prstGeom prst="rect">
            <a:avLst/>
          </a:prstGeom>
        </p:spPr>
      </p:pic>
      <p:sp>
        <p:nvSpPr>
          <p:cNvPr id="2" name="תיבת טקסט 1">
            <a:extLst>
              <a:ext uri="{FF2B5EF4-FFF2-40B4-BE49-F238E27FC236}">
                <a16:creationId xmlns:a16="http://schemas.microsoft.com/office/drawing/2014/main" id="{0CF219DE-930D-ADDB-2F86-50C12EFE37C3}"/>
              </a:ext>
            </a:extLst>
          </p:cNvPr>
          <p:cNvSpPr txBox="1"/>
          <p:nvPr/>
        </p:nvSpPr>
        <p:spPr>
          <a:xfrm>
            <a:off x="681881" y="1481729"/>
            <a:ext cx="11064953" cy="4490973"/>
          </a:xfrm>
          <a:prstGeom prst="rect">
            <a:avLst/>
          </a:prstGeom>
          <a:noFill/>
        </p:spPr>
        <p:txBody>
          <a:bodyPr wrap="square" rtlCol="1">
            <a:spAutoFit/>
          </a:bodyPr>
          <a:lstStyle/>
          <a:p>
            <a:endParaRPr lang="he-IL" sz="2000" dirty="0">
              <a:solidFill>
                <a:schemeClr val="tx1">
                  <a:lumMod val="75000"/>
                  <a:lumOff val="25000"/>
                </a:schemeClr>
              </a:solidFill>
              <a:latin typeface="Fb Reading Light" pitchFamily="50" charset="-79"/>
              <a:cs typeface="Fb Reading Light" pitchFamily="50" charset="-79"/>
            </a:endParaRPr>
          </a:p>
          <a:p>
            <a:pPr>
              <a:lnSpc>
                <a:spcPct val="150000"/>
              </a:lnSpc>
            </a:pPr>
            <a:r>
              <a:rPr lang="he-IL" sz="2000" b="1" dirty="0">
                <a:solidFill>
                  <a:srgbClr val="00A9AC"/>
                </a:solidFill>
                <a:latin typeface="Fb Reading" pitchFamily="50" charset="-79"/>
                <a:cs typeface="Fb Reading" pitchFamily="50" charset="-79"/>
              </a:rPr>
              <a:t>היעדר התקדמות תכנונית</a:t>
            </a:r>
            <a:r>
              <a:rPr lang="he-IL" sz="2000" b="1" dirty="0">
                <a:solidFill>
                  <a:srgbClr val="00A9AC"/>
                </a:solidFill>
                <a:latin typeface="Fb Reading Light" pitchFamily="50" charset="-79"/>
                <a:cs typeface="Fb Reading Light" pitchFamily="50" charset="-79"/>
              </a:rPr>
              <a:t> </a:t>
            </a:r>
            <a:r>
              <a:rPr lang="he-IL" sz="2000" dirty="0">
                <a:solidFill>
                  <a:schemeClr val="tx1">
                    <a:lumMod val="75000"/>
                    <a:lumOff val="25000"/>
                  </a:schemeClr>
                </a:solidFill>
                <a:latin typeface="Fb Reading Light" pitchFamily="50" charset="-79"/>
                <a:cs typeface="Fb Reading Light" pitchFamily="50" charset="-79"/>
              </a:rPr>
              <a:t>- לא הוגשה תכנית מפורטת ע"י היזם </a:t>
            </a:r>
            <a:r>
              <a:rPr lang="he-IL" sz="2000" b="1" u="sng" dirty="0">
                <a:solidFill>
                  <a:schemeClr val="tx1">
                    <a:lumMod val="75000"/>
                    <a:lumOff val="25000"/>
                  </a:schemeClr>
                </a:solidFill>
                <a:latin typeface="Fb Reading Light" pitchFamily="50" charset="-79"/>
                <a:cs typeface="Fb Reading Light" pitchFamily="50" charset="-79"/>
              </a:rPr>
              <a:t>תוך ארבע שנים </a:t>
            </a:r>
            <a:r>
              <a:rPr lang="he-IL" sz="2000" dirty="0">
                <a:solidFill>
                  <a:schemeClr val="tx1">
                    <a:lumMod val="75000"/>
                    <a:lumOff val="25000"/>
                  </a:schemeClr>
                </a:solidFill>
                <a:latin typeface="Fb Reading Light" pitchFamily="50" charset="-79"/>
                <a:cs typeface="Fb Reading Light" pitchFamily="50" charset="-79"/>
              </a:rPr>
              <a:t>וחצי מיום החתימה הראשונה על ההסכם.</a:t>
            </a:r>
          </a:p>
          <a:p>
            <a:pPr>
              <a:lnSpc>
                <a:spcPct val="150000"/>
              </a:lnSpc>
            </a:pPr>
            <a:r>
              <a:rPr lang="he-IL" sz="2000" b="1" u="sng" dirty="0">
                <a:solidFill>
                  <a:schemeClr val="tx1">
                    <a:lumMod val="75000"/>
                    <a:lumOff val="25000"/>
                  </a:schemeClr>
                </a:solidFill>
                <a:latin typeface="Fb Reading Light" pitchFamily="50" charset="-79"/>
                <a:cs typeface="Fb Reading Light" pitchFamily="50" charset="-79"/>
              </a:rPr>
              <a:t>לשון החוק:</a:t>
            </a:r>
          </a:p>
          <a:p>
            <a:pPr>
              <a:lnSpc>
                <a:spcPct val="150000"/>
              </a:lnSpc>
            </a:pPr>
            <a:r>
              <a:rPr lang="he-IL" sz="2000" dirty="0">
                <a:solidFill>
                  <a:schemeClr val="tx1">
                    <a:lumMod val="75000"/>
                    <a:lumOff val="25000"/>
                  </a:schemeClr>
                </a:solidFill>
                <a:latin typeface="Fb Reading Light" pitchFamily="50" charset="-79"/>
                <a:cs typeface="Fb Reading Light" pitchFamily="50" charset="-79"/>
              </a:rPr>
              <a:t>(2) לא הוגשה </a:t>
            </a:r>
            <a:r>
              <a:rPr lang="he-IL" sz="2000" b="1" u="sng" dirty="0">
                <a:solidFill>
                  <a:schemeClr val="tx1">
                    <a:lumMod val="75000"/>
                    <a:lumOff val="25000"/>
                  </a:schemeClr>
                </a:solidFill>
                <a:latin typeface="Fb Reading Light" pitchFamily="50" charset="-79"/>
                <a:cs typeface="Fb Reading Light" pitchFamily="50" charset="-79"/>
              </a:rPr>
              <a:t>תכנית מפורטת בידי היזם </a:t>
            </a:r>
            <a:r>
              <a:rPr lang="he-IL" sz="2000" dirty="0">
                <a:solidFill>
                  <a:schemeClr val="tx1">
                    <a:lumMod val="75000"/>
                    <a:lumOff val="25000"/>
                  </a:schemeClr>
                </a:solidFill>
                <a:latin typeface="Fb Reading Light" pitchFamily="50" charset="-79"/>
                <a:cs typeface="Fb Reading Light" pitchFamily="50" charset="-79"/>
              </a:rPr>
              <a:t>בהתאם להוראות סעיף 83א1 לחוק התכנון והבנייה למוסד התכנון המוסמך לאשרה </a:t>
            </a:r>
            <a:r>
              <a:rPr lang="he-IL" sz="2000" b="1" u="sng" dirty="0">
                <a:solidFill>
                  <a:schemeClr val="tx1">
                    <a:lumMod val="75000"/>
                    <a:lumOff val="25000"/>
                  </a:schemeClr>
                </a:solidFill>
                <a:latin typeface="Fb Reading Light" pitchFamily="50" charset="-79"/>
                <a:cs typeface="Fb Reading Light" pitchFamily="50" charset="-79"/>
              </a:rPr>
              <a:t>בתוך ארבע שנים ושישה חודשים </a:t>
            </a:r>
            <a:r>
              <a:rPr lang="he-IL" sz="2000" dirty="0">
                <a:solidFill>
                  <a:schemeClr val="tx1">
                    <a:lumMod val="75000"/>
                    <a:lumOff val="25000"/>
                  </a:schemeClr>
                </a:solidFill>
                <a:latin typeface="Fb Reading Light" pitchFamily="50" charset="-79"/>
                <a:cs typeface="Fb Reading Light" pitchFamily="50" charset="-79"/>
              </a:rPr>
              <a:t>מיום שנחתמה עסקת פינוי ובינוי ראשונה; הוראות פסקה זו לא יחולו על עסקת פינוי ובינוי בבית משותף הנמצא במתחם שהוכרז לפי חוק הרשות הממשלתית להתחדשות עירונית.</a:t>
            </a:r>
          </a:p>
          <a:p>
            <a:pPr>
              <a:lnSpc>
                <a:spcPct val="150000"/>
              </a:lnSpc>
            </a:pPr>
            <a:r>
              <a:rPr lang="he-IL" sz="2000" dirty="0">
                <a:solidFill>
                  <a:schemeClr val="tx1">
                    <a:lumMod val="75000"/>
                    <a:lumOff val="25000"/>
                  </a:schemeClr>
                </a:solidFill>
                <a:latin typeface="Fb Reading Light" pitchFamily="50" charset="-79"/>
                <a:cs typeface="Fb Reading Light" pitchFamily="50" charset="-79"/>
              </a:rPr>
              <a:t> </a:t>
            </a:r>
            <a:r>
              <a:rPr lang="he-IL" sz="2000" u="sng" dirty="0">
                <a:solidFill>
                  <a:schemeClr val="tx1">
                    <a:lumMod val="75000"/>
                    <a:lumOff val="25000"/>
                  </a:schemeClr>
                </a:solidFill>
                <a:latin typeface="Fb Reading Light" pitchFamily="50" charset="-79"/>
                <a:cs typeface="Fb Reading Light" pitchFamily="50" charset="-79"/>
              </a:rPr>
              <a:t>לתשומת ליבכם:</a:t>
            </a:r>
          </a:p>
          <a:p>
            <a:pPr marL="342900" indent="-342900">
              <a:lnSpc>
                <a:spcPct val="150000"/>
              </a:lnSpc>
              <a:buFont typeface="Arial" panose="020B0604020202020204" pitchFamily="34" charset="0"/>
              <a:buChar char="•"/>
            </a:pPr>
            <a:r>
              <a:rPr lang="he-IL" sz="2000" dirty="0">
                <a:solidFill>
                  <a:srgbClr val="00A9AC"/>
                </a:solidFill>
                <a:latin typeface="Fb Reading" pitchFamily="50" charset="-79"/>
                <a:cs typeface="Fb Reading" pitchFamily="50" charset="-79"/>
              </a:rPr>
              <a:t>הארכת זמנים </a:t>
            </a:r>
            <a:r>
              <a:rPr lang="he-IL" sz="2000" dirty="0">
                <a:solidFill>
                  <a:schemeClr val="tx1">
                    <a:lumMod val="75000"/>
                    <a:lumOff val="25000"/>
                  </a:schemeClr>
                </a:solidFill>
                <a:latin typeface="Fb Reading Light" pitchFamily="50" charset="-79"/>
                <a:cs typeface="Fb Reading Light" pitchFamily="50" charset="-79"/>
              </a:rPr>
              <a:t>– במידה ויש במתחם מעל 120 בעלי זכויות תהיה הארכה של שנה לזמנים לעיל.</a:t>
            </a:r>
          </a:p>
        </p:txBody>
      </p:sp>
      <p:sp>
        <p:nvSpPr>
          <p:cNvPr id="6" name="תיבת טקסט 2">
            <a:extLst>
              <a:ext uri="{FF2B5EF4-FFF2-40B4-BE49-F238E27FC236}">
                <a16:creationId xmlns:a16="http://schemas.microsoft.com/office/drawing/2014/main" id="{EFC6EEC4-2D3D-4261-B55A-9C079E334F5C}"/>
              </a:ext>
            </a:extLst>
          </p:cNvPr>
          <p:cNvSpPr txBox="1"/>
          <p:nvPr/>
        </p:nvSpPr>
        <p:spPr>
          <a:xfrm>
            <a:off x="7196328" y="761974"/>
            <a:ext cx="4550506" cy="954107"/>
          </a:xfrm>
          <a:prstGeom prst="rect">
            <a:avLst/>
          </a:prstGeom>
          <a:noFill/>
        </p:spPr>
        <p:txBody>
          <a:bodyPr wrap="square">
            <a:spAutoFit/>
          </a:bodyPr>
          <a:lstStyle/>
          <a:p>
            <a:r>
              <a:rPr lang="he-IL" sz="2800" b="1" u="sng" dirty="0">
                <a:solidFill>
                  <a:srgbClr val="00A9AC"/>
                </a:solidFill>
                <a:latin typeface="Fb Reading" pitchFamily="50" charset="-79"/>
                <a:cs typeface="Fb Reading" pitchFamily="50" charset="-79"/>
              </a:rPr>
              <a:t>אפשרות של בעלי הזכויות </a:t>
            </a:r>
          </a:p>
          <a:p>
            <a:pPr algn="just"/>
            <a:r>
              <a:rPr lang="he-IL" sz="2800" b="1" u="sng" dirty="0">
                <a:solidFill>
                  <a:srgbClr val="00A9AC"/>
                </a:solidFill>
                <a:latin typeface="Fb Reading" pitchFamily="50" charset="-79"/>
                <a:cs typeface="Fb Reading" pitchFamily="50" charset="-79"/>
              </a:rPr>
              <a:t>להשתחרר מחוזה פינוי בינוי:</a:t>
            </a:r>
          </a:p>
        </p:txBody>
      </p:sp>
      <p:sp>
        <p:nvSpPr>
          <p:cNvPr id="4" name="תיבת טקסט 3">
            <a:extLst>
              <a:ext uri="{FF2B5EF4-FFF2-40B4-BE49-F238E27FC236}">
                <a16:creationId xmlns:a16="http://schemas.microsoft.com/office/drawing/2014/main" id="{7D7E9CE8-06C7-3D42-3B64-07F1CB4EB8C2}"/>
              </a:ext>
            </a:extLst>
          </p:cNvPr>
          <p:cNvSpPr txBox="1"/>
          <p:nvPr/>
        </p:nvSpPr>
        <p:spPr>
          <a:xfrm>
            <a:off x="496062" y="196321"/>
            <a:ext cx="6094476" cy="369332"/>
          </a:xfrm>
          <a:prstGeom prst="rect">
            <a:avLst/>
          </a:prstGeom>
          <a:noFill/>
        </p:spPr>
        <p:txBody>
          <a:bodyPr wrap="square">
            <a:spAutoFit/>
          </a:bodyPr>
          <a:lstStyle/>
          <a:p>
            <a:pPr algn="ctr"/>
            <a:r>
              <a:rPr lang="he-IL" b="1" i="0" dirty="0">
                <a:solidFill>
                  <a:srgbClr val="000000"/>
                </a:solidFill>
                <a:effectLst/>
                <a:latin typeface="Arial" panose="020B0604020202020204" pitchFamily="34" charset="0"/>
              </a:rPr>
              <a:t>חוק פינוי ובינוי (עידוד מיזמי פינוי ובינוי), תשס"ו-2006</a:t>
            </a:r>
          </a:p>
        </p:txBody>
      </p:sp>
      <p:sp>
        <p:nvSpPr>
          <p:cNvPr id="7" name="תיבת טקסט 6">
            <a:extLst>
              <a:ext uri="{FF2B5EF4-FFF2-40B4-BE49-F238E27FC236}">
                <a16:creationId xmlns:a16="http://schemas.microsoft.com/office/drawing/2014/main" id="{EB9B29AD-FE1C-78FC-315A-375C44A564CE}"/>
              </a:ext>
            </a:extLst>
          </p:cNvPr>
          <p:cNvSpPr txBox="1"/>
          <p:nvPr/>
        </p:nvSpPr>
        <p:spPr>
          <a:xfrm>
            <a:off x="5542026" y="196321"/>
            <a:ext cx="6153912" cy="461665"/>
          </a:xfrm>
          <a:prstGeom prst="rect">
            <a:avLst/>
          </a:prstGeom>
          <a:noFill/>
        </p:spPr>
        <p:txBody>
          <a:bodyPr wrap="square">
            <a:spAutoFit/>
          </a:bodyPr>
          <a:lstStyle/>
          <a:p>
            <a:r>
              <a:rPr lang="he-IL" sz="2400" dirty="0">
                <a:solidFill>
                  <a:schemeClr val="tx1">
                    <a:lumMod val="75000"/>
                    <a:lumOff val="25000"/>
                  </a:schemeClr>
                </a:solidFill>
                <a:latin typeface="Fb Reading Light" pitchFamily="50" charset="-79"/>
                <a:cs typeface="Fb Reading Light" pitchFamily="50" charset="-79"/>
              </a:rPr>
              <a:t>3</a:t>
            </a:r>
            <a:endParaRPr lang="he-IL" sz="2000" dirty="0"/>
          </a:p>
        </p:txBody>
      </p:sp>
    </p:spTree>
    <p:extLst>
      <p:ext uri="{BB962C8B-B14F-4D97-AF65-F5344CB8AC3E}">
        <p14:creationId xmlns:p14="http://schemas.microsoft.com/office/powerpoint/2010/main" val="9595345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59116BE5-49E1-4E48-982A-136CF33FAC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66" y="0"/>
            <a:ext cx="12182534" cy="6858000"/>
          </a:xfrm>
          <a:prstGeom prst="rect">
            <a:avLst/>
          </a:prstGeom>
        </p:spPr>
      </p:pic>
      <p:sp>
        <p:nvSpPr>
          <p:cNvPr id="4" name="תיבת טקסט 3">
            <a:extLst>
              <a:ext uri="{FF2B5EF4-FFF2-40B4-BE49-F238E27FC236}">
                <a16:creationId xmlns:a16="http://schemas.microsoft.com/office/drawing/2014/main" id="{D4C95CB9-5AFB-A74A-7B8E-A7A27781B454}"/>
              </a:ext>
            </a:extLst>
          </p:cNvPr>
          <p:cNvSpPr txBox="1"/>
          <p:nvPr/>
        </p:nvSpPr>
        <p:spPr>
          <a:xfrm>
            <a:off x="4963886" y="1934730"/>
            <a:ext cx="6782948" cy="1785104"/>
          </a:xfrm>
          <a:prstGeom prst="rect">
            <a:avLst/>
          </a:prstGeom>
          <a:noFill/>
        </p:spPr>
        <p:txBody>
          <a:bodyPr wrap="square" rtlCol="1">
            <a:spAutoFit/>
          </a:bodyPr>
          <a:lstStyle/>
          <a:p>
            <a:r>
              <a:rPr lang="he-IL" sz="2000" b="1" dirty="0">
                <a:solidFill>
                  <a:srgbClr val="00A9AC"/>
                </a:solidFill>
                <a:latin typeface="Fb Reading" pitchFamily="50" charset="-79"/>
                <a:cs typeface="Fb Reading" pitchFamily="50" charset="-79"/>
              </a:rPr>
              <a:t>היעדר התקדמות תכנונית </a:t>
            </a:r>
          </a:p>
          <a:p>
            <a:r>
              <a:rPr lang="he-IL" sz="2200" dirty="0">
                <a:solidFill>
                  <a:schemeClr val="tx1">
                    <a:lumMod val="75000"/>
                    <a:lumOff val="25000"/>
                  </a:schemeClr>
                </a:solidFill>
                <a:latin typeface="Fb Reading Light" pitchFamily="50" charset="-79"/>
                <a:cs typeface="Fb Reading Light" pitchFamily="50" charset="-79"/>
              </a:rPr>
              <a:t>לא הוגשה בקשה להיתר בנייה תוך שלוש וחצי שנים מיום החתימה הראשונה</a:t>
            </a:r>
          </a:p>
          <a:p>
            <a:endParaRPr lang="he-IL" sz="2200" dirty="0">
              <a:solidFill>
                <a:schemeClr val="tx1">
                  <a:lumMod val="75000"/>
                  <a:lumOff val="25000"/>
                </a:schemeClr>
              </a:solidFill>
              <a:latin typeface="Fb Reading Light" pitchFamily="50" charset="-79"/>
              <a:cs typeface="Fb Reading Light" pitchFamily="50" charset="-79"/>
            </a:endParaRPr>
          </a:p>
          <a:p>
            <a:r>
              <a:rPr lang="he-IL" sz="2200" b="1" u="sng" dirty="0">
                <a:solidFill>
                  <a:schemeClr val="tx1">
                    <a:lumMod val="75000"/>
                    <a:lumOff val="25000"/>
                  </a:schemeClr>
                </a:solidFill>
                <a:latin typeface="Fb Reading Light" pitchFamily="50" charset="-79"/>
                <a:cs typeface="Fb Reading Light" pitchFamily="50" charset="-79"/>
              </a:rPr>
              <a:t>לשון החוק</a:t>
            </a:r>
            <a:r>
              <a:rPr lang="he-IL" sz="2200" dirty="0">
                <a:solidFill>
                  <a:schemeClr val="tx1">
                    <a:lumMod val="75000"/>
                    <a:lumOff val="25000"/>
                  </a:schemeClr>
                </a:solidFill>
                <a:latin typeface="Fb Reading Light" pitchFamily="50" charset="-79"/>
                <a:cs typeface="Fb Reading Light" pitchFamily="50" charset="-79"/>
              </a:rPr>
              <a:t>:</a:t>
            </a:r>
          </a:p>
        </p:txBody>
      </p:sp>
      <p:sp>
        <p:nvSpPr>
          <p:cNvPr id="6" name="תיבת טקסט 2">
            <a:extLst>
              <a:ext uri="{FF2B5EF4-FFF2-40B4-BE49-F238E27FC236}">
                <a16:creationId xmlns:a16="http://schemas.microsoft.com/office/drawing/2014/main" id="{F582F552-C682-4F26-BE65-6FBD69953B2C}"/>
              </a:ext>
            </a:extLst>
          </p:cNvPr>
          <p:cNvSpPr txBox="1"/>
          <p:nvPr/>
        </p:nvSpPr>
        <p:spPr>
          <a:xfrm>
            <a:off x="4177870" y="761974"/>
            <a:ext cx="7568964" cy="954107"/>
          </a:xfrm>
          <a:prstGeom prst="rect">
            <a:avLst/>
          </a:prstGeom>
          <a:noFill/>
        </p:spPr>
        <p:txBody>
          <a:bodyPr wrap="square">
            <a:spAutoFit/>
          </a:bodyPr>
          <a:lstStyle/>
          <a:p>
            <a:r>
              <a:rPr lang="he-IL" sz="2800" b="1" u="sng" dirty="0">
                <a:solidFill>
                  <a:srgbClr val="00A9AC"/>
                </a:solidFill>
                <a:cs typeface="Fb Reading" pitchFamily="50" charset="-79"/>
              </a:rPr>
              <a:t>אפשרות של בעלי הזכויות </a:t>
            </a:r>
          </a:p>
          <a:p>
            <a:r>
              <a:rPr lang="he-IL" sz="2800" b="1" u="sng" dirty="0">
                <a:solidFill>
                  <a:srgbClr val="00A9AC"/>
                </a:solidFill>
                <a:cs typeface="Fb Reading" pitchFamily="50" charset="-79"/>
              </a:rPr>
              <a:t>להשתחרר מחוזה תמ"א 38</a:t>
            </a:r>
          </a:p>
        </p:txBody>
      </p:sp>
      <p:sp>
        <p:nvSpPr>
          <p:cNvPr id="3" name="תיבת טקסט 2">
            <a:extLst>
              <a:ext uri="{FF2B5EF4-FFF2-40B4-BE49-F238E27FC236}">
                <a16:creationId xmlns:a16="http://schemas.microsoft.com/office/drawing/2014/main" id="{C2D268B4-BB5E-4C24-8B0F-8AF5461291AE}"/>
              </a:ext>
            </a:extLst>
          </p:cNvPr>
          <p:cNvSpPr txBox="1"/>
          <p:nvPr/>
        </p:nvSpPr>
        <p:spPr>
          <a:xfrm>
            <a:off x="-192024" y="309110"/>
            <a:ext cx="6581394" cy="400110"/>
          </a:xfrm>
          <a:prstGeom prst="rect">
            <a:avLst/>
          </a:prstGeom>
          <a:noFill/>
        </p:spPr>
        <p:txBody>
          <a:bodyPr wrap="square">
            <a:spAutoFit/>
          </a:bodyPr>
          <a:lstStyle/>
          <a:p>
            <a:r>
              <a:rPr lang="he-IL" sz="1600" b="1" dirty="0">
                <a:solidFill>
                  <a:srgbClr val="000000"/>
                </a:solidFill>
                <a:latin typeface="Arial" panose="020B0604020202020204" pitchFamily="34" charset="0"/>
              </a:rPr>
              <a:t>חוק</a:t>
            </a:r>
            <a:r>
              <a:rPr lang="he-IL" sz="2000" b="0" i="0" dirty="0">
                <a:solidFill>
                  <a:srgbClr val="000000"/>
                </a:solidFill>
                <a:effectLst/>
                <a:latin typeface="FrankRuehl" panose="020E0503060101010101" pitchFamily="34" charset="-79"/>
                <a:cs typeface="FrankRuehl" panose="020E0503060101010101" pitchFamily="34" charset="-79"/>
              </a:rPr>
              <a:t> </a:t>
            </a:r>
            <a:r>
              <a:rPr lang="he-IL" sz="1600" b="1" dirty="0">
                <a:solidFill>
                  <a:srgbClr val="000000"/>
                </a:solidFill>
                <a:latin typeface="Arial" panose="020B0604020202020204" pitchFamily="34" charset="0"/>
              </a:rPr>
              <a:t>המקרקעין (חיזוק בתים משותפים מפני רעידות אדמה), תשס"ח-2008</a:t>
            </a:r>
          </a:p>
        </p:txBody>
      </p:sp>
      <p:sp>
        <p:nvSpPr>
          <p:cNvPr id="7" name="תיבת טקסט 6">
            <a:extLst>
              <a:ext uri="{FF2B5EF4-FFF2-40B4-BE49-F238E27FC236}">
                <a16:creationId xmlns:a16="http://schemas.microsoft.com/office/drawing/2014/main" id="{55FF09FE-30FE-9755-A0B5-215E7EBCED13}"/>
              </a:ext>
            </a:extLst>
          </p:cNvPr>
          <p:cNvSpPr txBox="1"/>
          <p:nvPr/>
        </p:nvSpPr>
        <p:spPr>
          <a:xfrm>
            <a:off x="1337720" y="3719834"/>
            <a:ext cx="10844814" cy="1545295"/>
          </a:xfrm>
          <a:prstGeom prst="rect">
            <a:avLst/>
          </a:prstGeom>
          <a:noFill/>
        </p:spPr>
        <p:txBody>
          <a:bodyPr wrap="square">
            <a:spAutoFit/>
          </a:bodyPr>
          <a:lstStyle/>
          <a:p>
            <a:pPr lvl="1">
              <a:lnSpc>
                <a:spcPct val="150000"/>
              </a:lnSpc>
            </a:pPr>
            <a:r>
              <a:rPr lang="he-IL" sz="1800" dirty="0">
                <a:solidFill>
                  <a:schemeClr val="tx1">
                    <a:lumMod val="75000"/>
                    <a:lumOff val="25000"/>
                  </a:schemeClr>
                </a:solidFill>
                <a:latin typeface="Fb Reading Light" pitchFamily="50" charset="-79"/>
                <a:cs typeface="Fb Reading Light" pitchFamily="50" charset="-79"/>
              </a:rPr>
              <a:t>(2)   </a:t>
            </a:r>
            <a:r>
              <a:rPr lang="he-IL" sz="2200" dirty="0">
                <a:solidFill>
                  <a:schemeClr val="tx1">
                    <a:lumMod val="75000"/>
                    <a:lumOff val="25000"/>
                  </a:schemeClr>
                </a:solidFill>
                <a:latin typeface="Fb Reading Light" pitchFamily="50" charset="-79"/>
                <a:cs typeface="Fb Reading Light" pitchFamily="50" charset="-79"/>
              </a:rPr>
              <a:t>לא נקלטה בקשה להיתר בנייה שהגיש היזם למוסד התכנון המוסמך לפי סעיף 145(א3) לחוק התכנון והבנייה, בתוך שלוש שנים ושישה חודשים מיום שנחתמה עסקה ראשונה לפי תכנית החיזוק;".</a:t>
            </a:r>
          </a:p>
        </p:txBody>
      </p:sp>
    </p:spTree>
    <p:extLst>
      <p:ext uri="{BB962C8B-B14F-4D97-AF65-F5344CB8AC3E}">
        <p14:creationId xmlns:p14="http://schemas.microsoft.com/office/powerpoint/2010/main" val="2627691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59116BE5-49E1-4E48-982A-136CF33FAC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3" y="0"/>
            <a:ext cx="12182534" cy="6858000"/>
          </a:xfrm>
          <a:prstGeom prst="rect">
            <a:avLst/>
          </a:prstGeom>
        </p:spPr>
      </p:pic>
      <p:sp>
        <p:nvSpPr>
          <p:cNvPr id="2" name="תיבת טקסט 1">
            <a:extLst>
              <a:ext uri="{FF2B5EF4-FFF2-40B4-BE49-F238E27FC236}">
                <a16:creationId xmlns:a16="http://schemas.microsoft.com/office/drawing/2014/main" id="{0CF219DE-930D-ADDB-2F86-50C12EFE37C3}"/>
              </a:ext>
            </a:extLst>
          </p:cNvPr>
          <p:cNvSpPr txBox="1"/>
          <p:nvPr/>
        </p:nvSpPr>
        <p:spPr>
          <a:xfrm>
            <a:off x="681881" y="1810945"/>
            <a:ext cx="11064953" cy="2923877"/>
          </a:xfrm>
          <a:prstGeom prst="rect">
            <a:avLst/>
          </a:prstGeom>
          <a:noFill/>
        </p:spPr>
        <p:txBody>
          <a:bodyPr wrap="square" rtlCol="1">
            <a:spAutoFit/>
          </a:bodyPr>
          <a:lstStyle/>
          <a:p>
            <a:r>
              <a:rPr lang="he-IL" sz="2800" dirty="0">
                <a:solidFill>
                  <a:schemeClr val="tx1">
                    <a:lumMod val="75000"/>
                    <a:lumOff val="25000"/>
                  </a:schemeClr>
                </a:solidFill>
                <a:latin typeface="Fb Reading" pitchFamily="50" charset="-79"/>
                <a:cs typeface="Fb Reading" pitchFamily="50" charset="-79"/>
              </a:rPr>
              <a:t>איך משתחררים?</a:t>
            </a:r>
          </a:p>
          <a:p>
            <a:endParaRPr lang="he-IL" dirty="0">
              <a:solidFill>
                <a:schemeClr val="tx1">
                  <a:lumMod val="75000"/>
                  <a:lumOff val="25000"/>
                </a:schemeClr>
              </a:solidFill>
              <a:latin typeface="Fb Reading Light" pitchFamily="50" charset="-79"/>
              <a:cs typeface="Fb Reading Light" pitchFamily="50" charset="-79"/>
            </a:endParaRPr>
          </a:p>
          <a:p>
            <a:pPr>
              <a:lnSpc>
                <a:spcPct val="150000"/>
              </a:lnSpc>
            </a:pPr>
            <a:r>
              <a:rPr lang="he-IL" sz="2000" dirty="0">
                <a:solidFill>
                  <a:schemeClr val="tx1">
                    <a:lumMod val="75000"/>
                    <a:lumOff val="25000"/>
                  </a:schemeClr>
                </a:solidFill>
                <a:latin typeface="Fb Reading Light" pitchFamily="50" charset="-79"/>
                <a:cs typeface="Fb Reading Light" pitchFamily="50" charset="-79"/>
              </a:rPr>
              <a:t>ככל שהיזם לא עמד בתנאים הקבועים בחוק ובעלי הדירות החליטו לפעול בשל כך :</a:t>
            </a:r>
          </a:p>
          <a:p>
            <a:pPr marL="285750" indent="-285750">
              <a:lnSpc>
                <a:spcPct val="150000"/>
              </a:lnSpc>
              <a:buFont typeface="Arial" panose="020B0604020202020204" pitchFamily="34" charset="0"/>
              <a:buChar char="•"/>
            </a:pPr>
            <a:r>
              <a:rPr lang="he-IL" sz="2000" dirty="0">
                <a:solidFill>
                  <a:schemeClr val="tx1">
                    <a:lumMod val="75000"/>
                    <a:lumOff val="25000"/>
                  </a:schemeClr>
                </a:solidFill>
                <a:latin typeface="Fb Reading Light" pitchFamily="50" charset="-79"/>
                <a:cs typeface="Fb Reading Light" pitchFamily="50" charset="-79"/>
              </a:rPr>
              <a:t>תימסר על כך </a:t>
            </a:r>
            <a:r>
              <a:rPr lang="he-IL" sz="2000" b="1" u="sng" dirty="0">
                <a:solidFill>
                  <a:schemeClr val="tx1">
                    <a:lumMod val="75000"/>
                    <a:lumOff val="25000"/>
                  </a:schemeClr>
                </a:solidFill>
                <a:latin typeface="Fb Reading Light" pitchFamily="50" charset="-79"/>
                <a:cs typeface="Fb Reading Light" pitchFamily="50" charset="-79"/>
              </a:rPr>
              <a:t>הודעה בכתב ליזם</a:t>
            </a:r>
            <a:r>
              <a:rPr lang="he-IL" sz="2000" dirty="0">
                <a:solidFill>
                  <a:schemeClr val="tx1">
                    <a:lumMod val="75000"/>
                    <a:lumOff val="25000"/>
                  </a:schemeClr>
                </a:solidFill>
                <a:latin typeface="Fb Reading Light" pitchFamily="50" charset="-79"/>
                <a:cs typeface="Fb Reading Light" pitchFamily="50" charset="-79"/>
              </a:rPr>
              <a:t>, ושנמסרה ההודעה רשאי בעל דירה מאותו בית משותף שהתקשר בעסקת פינוי ובינוי לבטלה בלי שיראו אותו </a:t>
            </a:r>
            <a:r>
              <a:rPr lang="he-IL" sz="2000" b="1" u="sng" dirty="0">
                <a:solidFill>
                  <a:schemeClr val="tx1">
                    <a:lumMod val="75000"/>
                    <a:lumOff val="25000"/>
                  </a:schemeClr>
                </a:solidFill>
                <a:latin typeface="Fb Reading Light" pitchFamily="50" charset="-79"/>
                <a:cs typeface="Fb Reading Light" pitchFamily="50" charset="-79"/>
              </a:rPr>
              <a:t>כמי שהפר את ההתקשרות עם היזם</a:t>
            </a:r>
            <a:r>
              <a:rPr lang="he-IL" sz="2000" dirty="0">
                <a:solidFill>
                  <a:schemeClr val="tx1">
                    <a:lumMod val="75000"/>
                    <a:lumOff val="25000"/>
                  </a:schemeClr>
                </a:solidFill>
                <a:latin typeface="Fb Reading Light" pitchFamily="50" charset="-79"/>
                <a:cs typeface="Fb Reading Light" pitchFamily="50" charset="-79"/>
              </a:rPr>
              <a:t>, והיזם יהיה זכאי לתשלום מאותו בעל דירה בהתאם להוראות שנקבעו לפי סעיף קטן (ה) בלבד.</a:t>
            </a:r>
          </a:p>
          <a:p>
            <a:endParaRPr lang="he-IL" dirty="0">
              <a:solidFill>
                <a:schemeClr val="tx1">
                  <a:lumMod val="75000"/>
                  <a:lumOff val="25000"/>
                </a:schemeClr>
              </a:solidFill>
              <a:latin typeface="Fb Reading Light" pitchFamily="50" charset="-79"/>
              <a:cs typeface="Fb Reading Light" pitchFamily="50" charset="-79"/>
            </a:endParaRPr>
          </a:p>
        </p:txBody>
      </p:sp>
      <p:sp>
        <p:nvSpPr>
          <p:cNvPr id="6" name="תיבת טקסט 2">
            <a:extLst>
              <a:ext uri="{FF2B5EF4-FFF2-40B4-BE49-F238E27FC236}">
                <a16:creationId xmlns:a16="http://schemas.microsoft.com/office/drawing/2014/main" id="{EFC6EEC4-2D3D-4261-B55A-9C079E334F5C}"/>
              </a:ext>
            </a:extLst>
          </p:cNvPr>
          <p:cNvSpPr txBox="1"/>
          <p:nvPr/>
        </p:nvSpPr>
        <p:spPr>
          <a:xfrm>
            <a:off x="7059168" y="761974"/>
            <a:ext cx="4687666" cy="954107"/>
          </a:xfrm>
          <a:prstGeom prst="rect">
            <a:avLst/>
          </a:prstGeom>
          <a:noFill/>
        </p:spPr>
        <p:txBody>
          <a:bodyPr wrap="square">
            <a:spAutoFit/>
          </a:bodyPr>
          <a:lstStyle/>
          <a:p>
            <a:r>
              <a:rPr lang="he-IL" sz="2800" b="1" u="sng" dirty="0">
                <a:solidFill>
                  <a:srgbClr val="00A9AC"/>
                </a:solidFill>
                <a:cs typeface="Fb Reading" pitchFamily="50" charset="-79"/>
              </a:rPr>
              <a:t>אפשרות של בעלי הזכויות </a:t>
            </a:r>
          </a:p>
          <a:p>
            <a:r>
              <a:rPr lang="he-IL" sz="2800" b="1" u="sng" dirty="0">
                <a:solidFill>
                  <a:srgbClr val="00A9AC"/>
                </a:solidFill>
                <a:cs typeface="Fb Reading" pitchFamily="50" charset="-79"/>
              </a:rPr>
              <a:t>להשתחרר מחוזה פינוי בינוי:</a:t>
            </a:r>
          </a:p>
        </p:txBody>
      </p:sp>
      <p:pic>
        <p:nvPicPr>
          <p:cNvPr id="4" name="תמונה 3">
            <a:extLst>
              <a:ext uri="{FF2B5EF4-FFF2-40B4-BE49-F238E27FC236}">
                <a16:creationId xmlns:a16="http://schemas.microsoft.com/office/drawing/2014/main" id="{2269B73A-1F97-066C-0A3A-D78B1EFE4DBC}"/>
              </a:ext>
            </a:extLst>
          </p:cNvPr>
          <p:cNvPicPr>
            <a:picLocks noChangeAspect="1"/>
          </p:cNvPicPr>
          <p:nvPr/>
        </p:nvPicPr>
        <p:blipFill>
          <a:blip r:embed="rId3"/>
          <a:stretch>
            <a:fillRect/>
          </a:stretch>
        </p:blipFill>
        <p:spPr>
          <a:xfrm>
            <a:off x="2889843" y="5291352"/>
            <a:ext cx="6868484" cy="866896"/>
          </a:xfrm>
          <a:prstGeom prst="rect">
            <a:avLst/>
          </a:prstGeom>
          <a:ln>
            <a:noFill/>
          </a:ln>
          <a:effectLst>
            <a:softEdge rad="112500"/>
          </a:effectLst>
        </p:spPr>
      </p:pic>
      <p:sp>
        <p:nvSpPr>
          <p:cNvPr id="7" name="תיבת טקסט 6">
            <a:extLst>
              <a:ext uri="{FF2B5EF4-FFF2-40B4-BE49-F238E27FC236}">
                <a16:creationId xmlns:a16="http://schemas.microsoft.com/office/drawing/2014/main" id="{67D51DDE-ACE0-7D5E-9A63-3FC64DDABFE3}"/>
              </a:ext>
            </a:extLst>
          </p:cNvPr>
          <p:cNvSpPr txBox="1"/>
          <p:nvPr/>
        </p:nvSpPr>
        <p:spPr>
          <a:xfrm>
            <a:off x="-155448" y="150230"/>
            <a:ext cx="6552685" cy="369332"/>
          </a:xfrm>
          <a:prstGeom prst="rect">
            <a:avLst/>
          </a:prstGeom>
          <a:noFill/>
        </p:spPr>
        <p:txBody>
          <a:bodyPr wrap="square">
            <a:spAutoFit/>
          </a:bodyPr>
          <a:lstStyle/>
          <a:p>
            <a:r>
              <a:rPr lang="he-IL" b="1" dirty="0">
                <a:solidFill>
                  <a:srgbClr val="000000"/>
                </a:solidFill>
                <a:latin typeface="Arial" panose="020B0604020202020204" pitchFamily="34" charset="0"/>
              </a:rPr>
              <a:t>חוק פינוי ובינוי (עידוד מיזמי פינוי ובינוי), תשס"ו-2006 סעיף 1ד (ד)</a:t>
            </a:r>
          </a:p>
        </p:txBody>
      </p:sp>
    </p:spTree>
    <p:extLst>
      <p:ext uri="{BB962C8B-B14F-4D97-AF65-F5344CB8AC3E}">
        <p14:creationId xmlns:p14="http://schemas.microsoft.com/office/powerpoint/2010/main" val="8076939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59116BE5-49E1-4E48-982A-136CF33FAC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66" y="0"/>
            <a:ext cx="12182534" cy="6858000"/>
          </a:xfrm>
          <a:prstGeom prst="rect">
            <a:avLst/>
          </a:prstGeom>
        </p:spPr>
      </p:pic>
      <p:sp>
        <p:nvSpPr>
          <p:cNvPr id="4" name="תיבת טקסט 3">
            <a:extLst>
              <a:ext uri="{FF2B5EF4-FFF2-40B4-BE49-F238E27FC236}">
                <a16:creationId xmlns:a16="http://schemas.microsoft.com/office/drawing/2014/main" id="{D4C95CB9-5AFB-A74A-7B8E-A7A27781B454}"/>
              </a:ext>
            </a:extLst>
          </p:cNvPr>
          <p:cNvSpPr txBox="1"/>
          <p:nvPr/>
        </p:nvSpPr>
        <p:spPr>
          <a:xfrm>
            <a:off x="795528" y="1992504"/>
            <a:ext cx="11137392" cy="4493538"/>
          </a:xfrm>
          <a:prstGeom prst="rect">
            <a:avLst/>
          </a:prstGeom>
          <a:noFill/>
        </p:spPr>
        <p:txBody>
          <a:bodyPr wrap="square" rtlCol="1">
            <a:spAutoFit/>
          </a:bodyPr>
          <a:lstStyle/>
          <a:p>
            <a:r>
              <a:rPr lang="he-IL" sz="2200" dirty="0">
                <a:solidFill>
                  <a:schemeClr val="tx1">
                    <a:lumMod val="75000"/>
                    <a:lumOff val="25000"/>
                  </a:schemeClr>
                </a:solidFill>
                <a:latin typeface="Fb Reading Light" pitchFamily="50" charset="-79"/>
                <a:cs typeface="Fb Reading Light" pitchFamily="50" charset="-79"/>
              </a:rPr>
              <a:t>5ב. (א) הממונה כהגדרתו בחוק הרשות הממשלתית להתחדשות עירונית רשאי </a:t>
            </a:r>
            <a:r>
              <a:rPr lang="he-IL" sz="2200" b="1" u="sng" dirty="0">
                <a:solidFill>
                  <a:schemeClr val="tx1">
                    <a:lumMod val="75000"/>
                    <a:lumOff val="25000"/>
                  </a:schemeClr>
                </a:solidFill>
                <a:latin typeface="Fb Reading Light" pitchFamily="50" charset="-79"/>
                <a:cs typeface="Fb Reading Light" pitchFamily="50" charset="-79"/>
              </a:rPr>
              <a:t>לקבוע כי עסקת פינוי ובינוי בטלה</a:t>
            </a:r>
            <a:r>
              <a:rPr lang="he-IL" sz="2200" dirty="0">
                <a:solidFill>
                  <a:schemeClr val="tx1">
                    <a:lumMod val="75000"/>
                    <a:lumOff val="25000"/>
                  </a:schemeClr>
                </a:solidFill>
                <a:latin typeface="Fb Reading Light" pitchFamily="50" charset="-79"/>
                <a:cs typeface="Fb Reading Light" pitchFamily="50" charset="-79"/>
              </a:rPr>
              <a:t>, אם מצא כי בעל דירה חתם על עסקת פינוי ובינוי באחת מנסיבות אלה (</a:t>
            </a:r>
            <a:r>
              <a:rPr lang="he-IL" sz="2200" b="1" u="sng" dirty="0">
                <a:solidFill>
                  <a:schemeClr val="tx1">
                    <a:lumMod val="75000"/>
                    <a:lumOff val="25000"/>
                  </a:schemeClr>
                </a:solidFill>
                <a:latin typeface="Fb Reading Light" pitchFamily="50" charset="-79"/>
                <a:cs typeface="Fb Reading Light" pitchFamily="50" charset="-79"/>
              </a:rPr>
              <a:t>החתמה פוגענית</a:t>
            </a:r>
            <a:r>
              <a:rPr lang="he-IL" sz="2200" dirty="0">
                <a:solidFill>
                  <a:schemeClr val="tx1">
                    <a:lumMod val="75000"/>
                    <a:lumOff val="25000"/>
                  </a:schemeClr>
                </a:solidFill>
                <a:latin typeface="Fb Reading Light" pitchFamily="50" charset="-79"/>
                <a:cs typeface="Fb Reading Light" pitchFamily="50" charset="-79"/>
              </a:rPr>
              <a:t>):</a:t>
            </a:r>
          </a:p>
          <a:p>
            <a:endParaRPr lang="he-IL" sz="2200" dirty="0">
              <a:solidFill>
                <a:schemeClr val="tx1">
                  <a:lumMod val="75000"/>
                  <a:lumOff val="25000"/>
                </a:schemeClr>
              </a:solidFill>
              <a:latin typeface="Fb Reading Light" pitchFamily="50" charset="-79"/>
              <a:cs typeface="Fb Reading Light" pitchFamily="50" charset="-79"/>
            </a:endParaRPr>
          </a:p>
          <a:p>
            <a:r>
              <a:rPr lang="he-IL" sz="2200" dirty="0">
                <a:solidFill>
                  <a:schemeClr val="tx1">
                    <a:lumMod val="75000"/>
                    <a:lumOff val="25000"/>
                  </a:schemeClr>
                </a:solidFill>
                <a:latin typeface="Fb Reading Light" pitchFamily="50" charset="-79"/>
                <a:cs typeface="Fb Reading Light" pitchFamily="50" charset="-79"/>
              </a:rPr>
              <a:t>(1) בעל הדירה חתם על העסקה </a:t>
            </a:r>
            <a:r>
              <a:rPr lang="he-IL" sz="2200" b="1" u="sng" dirty="0">
                <a:solidFill>
                  <a:schemeClr val="tx1">
                    <a:lumMod val="75000"/>
                    <a:lumOff val="25000"/>
                  </a:schemeClr>
                </a:solidFill>
                <a:latin typeface="Fb Reading Light" pitchFamily="50" charset="-79"/>
                <a:cs typeface="Fb Reading Light" pitchFamily="50" charset="-79"/>
              </a:rPr>
              <a:t>בשפה שאינה מובנת לו</a:t>
            </a:r>
            <a:r>
              <a:rPr lang="he-IL" sz="2200" dirty="0">
                <a:solidFill>
                  <a:schemeClr val="tx1">
                    <a:lumMod val="75000"/>
                    <a:lumOff val="25000"/>
                  </a:schemeClr>
                </a:solidFill>
                <a:latin typeface="Fb Reading Light" pitchFamily="50" charset="-79"/>
                <a:cs typeface="Fb Reading Light" pitchFamily="50" charset="-79"/>
              </a:rPr>
              <a:t>, בלי שהיזם או מי מטעמו הסביר לו את עיקרי העסקה בשפה המובנת לו;</a:t>
            </a:r>
          </a:p>
          <a:p>
            <a:r>
              <a:rPr lang="he-IL" sz="2200" dirty="0">
                <a:solidFill>
                  <a:schemeClr val="tx1">
                    <a:lumMod val="75000"/>
                    <a:lumOff val="25000"/>
                  </a:schemeClr>
                </a:solidFill>
                <a:latin typeface="Fb Reading Light" pitchFamily="50" charset="-79"/>
                <a:cs typeface="Fb Reading Light" pitchFamily="50" charset="-79"/>
              </a:rPr>
              <a:t>(2) היזם או מי מטעמו ניצל, לשם החתימה, </a:t>
            </a:r>
            <a:r>
              <a:rPr lang="he-IL" sz="2200" b="1" u="sng" dirty="0">
                <a:solidFill>
                  <a:schemeClr val="tx1">
                    <a:lumMod val="75000"/>
                    <a:lumOff val="25000"/>
                  </a:schemeClr>
                </a:solidFill>
                <a:latin typeface="Fb Reading Light" pitchFamily="50" charset="-79"/>
                <a:cs typeface="Fb Reading Light" pitchFamily="50" charset="-79"/>
              </a:rPr>
              <a:t>את מוגבלותו הרפואית, הנפשית או השכלית</a:t>
            </a:r>
            <a:r>
              <a:rPr lang="he-IL" sz="2200" dirty="0">
                <a:solidFill>
                  <a:schemeClr val="tx1">
                    <a:lumMod val="75000"/>
                    <a:lumOff val="25000"/>
                  </a:schemeClr>
                </a:solidFill>
                <a:latin typeface="Fb Reading Light" pitchFamily="50" charset="-79"/>
                <a:cs typeface="Fb Reading Light" pitchFamily="50" charset="-79"/>
              </a:rPr>
              <a:t> של בעל הדירה, והיזם או מי מטעמו ידע או היה עליו לדעת על קיומה של מוגבלות כאמור;</a:t>
            </a:r>
          </a:p>
          <a:p>
            <a:r>
              <a:rPr lang="he-IL" sz="2200" dirty="0">
                <a:solidFill>
                  <a:schemeClr val="tx1">
                    <a:lumMod val="75000"/>
                    <a:lumOff val="25000"/>
                  </a:schemeClr>
                </a:solidFill>
                <a:latin typeface="Fb Reading Light" pitchFamily="50" charset="-79"/>
                <a:cs typeface="Fb Reading Light" pitchFamily="50" charset="-79"/>
              </a:rPr>
              <a:t>(3) היזם או מי מטעמו </a:t>
            </a:r>
            <a:r>
              <a:rPr lang="he-IL" sz="2200" b="1" u="sng" dirty="0">
                <a:solidFill>
                  <a:schemeClr val="tx1">
                    <a:lumMod val="75000"/>
                    <a:lumOff val="25000"/>
                  </a:schemeClr>
                </a:solidFill>
                <a:latin typeface="Fb Reading Light" pitchFamily="50" charset="-79"/>
                <a:cs typeface="Fb Reading Light" pitchFamily="50" charset="-79"/>
              </a:rPr>
              <a:t>יצר מצג מטעה כלפי בעל הדירה</a:t>
            </a:r>
            <a:r>
              <a:rPr lang="he-IL" sz="2200" dirty="0">
                <a:solidFill>
                  <a:schemeClr val="tx1">
                    <a:lumMod val="75000"/>
                    <a:lumOff val="25000"/>
                  </a:schemeClr>
                </a:solidFill>
                <a:latin typeface="Fb Reading Light" pitchFamily="50" charset="-79"/>
                <a:cs typeface="Fb Reading Light" pitchFamily="50" charset="-79"/>
              </a:rPr>
              <a:t>, לשם ההתקשרות בעסקה, כי הוא נציג מטעם רשות ציבורית;</a:t>
            </a:r>
          </a:p>
          <a:p>
            <a:r>
              <a:rPr lang="he-IL" sz="2200" dirty="0">
                <a:solidFill>
                  <a:schemeClr val="tx1">
                    <a:lumMod val="75000"/>
                    <a:lumOff val="25000"/>
                  </a:schemeClr>
                </a:solidFill>
                <a:latin typeface="Fb Reading Light" pitchFamily="50" charset="-79"/>
                <a:cs typeface="Fb Reading Light" pitchFamily="50" charset="-79"/>
              </a:rPr>
              <a:t>(4) היזם או מי </a:t>
            </a:r>
            <a:r>
              <a:rPr lang="he-IL" sz="2200" b="1" u="sng" dirty="0">
                <a:solidFill>
                  <a:schemeClr val="tx1">
                    <a:lumMod val="75000"/>
                    <a:lumOff val="25000"/>
                  </a:schemeClr>
                </a:solidFill>
                <a:latin typeface="Fb Reading Light" pitchFamily="50" charset="-79"/>
                <a:cs typeface="Fb Reading Light" pitchFamily="50" charset="-79"/>
              </a:rPr>
              <a:t>מטעמו מסר לבעל הדירה מידע מטעה</a:t>
            </a:r>
            <a:r>
              <a:rPr lang="he-IL" sz="2200" dirty="0">
                <a:solidFill>
                  <a:schemeClr val="tx1">
                    <a:lumMod val="75000"/>
                    <a:lumOff val="25000"/>
                  </a:schemeClr>
                </a:solidFill>
                <a:latin typeface="Fb Reading Light" pitchFamily="50" charset="-79"/>
                <a:cs typeface="Fb Reading Light" pitchFamily="50" charset="-79"/>
              </a:rPr>
              <a:t>, לרבות מידע מטעה על מספר בעלי הדירות שהסכימו לעסקה עד ליום החתימה או מידע מטעה על תנאי העסקה שהוסכמו עם בעלי הדירות האחרים.</a:t>
            </a:r>
          </a:p>
        </p:txBody>
      </p:sp>
      <p:sp>
        <p:nvSpPr>
          <p:cNvPr id="6" name="תיבת טקסט 2">
            <a:extLst>
              <a:ext uri="{FF2B5EF4-FFF2-40B4-BE49-F238E27FC236}">
                <a16:creationId xmlns:a16="http://schemas.microsoft.com/office/drawing/2014/main" id="{F582F552-C682-4F26-BE65-6FBD69953B2C}"/>
              </a:ext>
            </a:extLst>
          </p:cNvPr>
          <p:cNvSpPr txBox="1"/>
          <p:nvPr/>
        </p:nvSpPr>
        <p:spPr>
          <a:xfrm>
            <a:off x="1045142" y="607509"/>
            <a:ext cx="11137392" cy="1384995"/>
          </a:xfrm>
          <a:prstGeom prst="rect">
            <a:avLst/>
          </a:prstGeom>
          <a:noFill/>
        </p:spPr>
        <p:txBody>
          <a:bodyPr wrap="square">
            <a:spAutoFit/>
          </a:bodyPr>
          <a:lstStyle/>
          <a:p>
            <a:r>
              <a:rPr lang="he-IL" sz="2800" b="1" u="sng" dirty="0">
                <a:solidFill>
                  <a:srgbClr val="00A9AC"/>
                </a:solidFill>
                <a:cs typeface="Fb Reading" pitchFamily="50" charset="-79"/>
              </a:rPr>
              <a:t>אפשרות של בעלי הזכויות להשתחרר </a:t>
            </a:r>
          </a:p>
          <a:p>
            <a:r>
              <a:rPr lang="he-IL" sz="2800" b="1" u="sng" dirty="0">
                <a:solidFill>
                  <a:srgbClr val="00A9AC"/>
                </a:solidFill>
                <a:cs typeface="Fb Reading" pitchFamily="50" charset="-79"/>
              </a:rPr>
              <a:t>פנייה לממונה לעניין פניות דיירים בהתחדשות עירונית</a:t>
            </a:r>
          </a:p>
          <a:p>
            <a:r>
              <a:rPr lang="he-IL" sz="2800" b="1" u="sng" dirty="0">
                <a:solidFill>
                  <a:srgbClr val="00A9AC"/>
                </a:solidFill>
                <a:cs typeface="Fb Reading" pitchFamily="50" charset="-79"/>
              </a:rPr>
              <a:t>חוק פינוי ובינוי (עידוד מיזמי פינוי ובינוי), תשס"ו-2006 – תיקון 7</a:t>
            </a:r>
          </a:p>
        </p:txBody>
      </p:sp>
      <p:sp>
        <p:nvSpPr>
          <p:cNvPr id="7" name="תיבת טקסט 6">
            <a:extLst>
              <a:ext uri="{FF2B5EF4-FFF2-40B4-BE49-F238E27FC236}">
                <a16:creationId xmlns:a16="http://schemas.microsoft.com/office/drawing/2014/main" id="{BA11CFA2-732E-6799-87F5-8056325A146C}"/>
              </a:ext>
            </a:extLst>
          </p:cNvPr>
          <p:cNvSpPr txBox="1"/>
          <p:nvPr/>
        </p:nvSpPr>
        <p:spPr>
          <a:xfrm>
            <a:off x="10817352" y="88311"/>
            <a:ext cx="1115568" cy="430887"/>
          </a:xfrm>
          <a:prstGeom prst="rect">
            <a:avLst/>
          </a:prstGeom>
          <a:noFill/>
        </p:spPr>
        <p:txBody>
          <a:bodyPr wrap="square" rtlCol="1">
            <a:spAutoFit/>
          </a:bodyPr>
          <a:lstStyle/>
          <a:p>
            <a:r>
              <a:rPr lang="he-IL" sz="2200" dirty="0">
                <a:solidFill>
                  <a:schemeClr val="tx1">
                    <a:lumMod val="75000"/>
                    <a:lumOff val="25000"/>
                  </a:schemeClr>
                </a:solidFill>
                <a:latin typeface="Fb Reading Light" pitchFamily="50" charset="-79"/>
                <a:cs typeface="Fb Reading Light" pitchFamily="50" charset="-79"/>
              </a:rPr>
              <a:t>4</a:t>
            </a:r>
          </a:p>
        </p:txBody>
      </p:sp>
    </p:spTree>
    <p:extLst>
      <p:ext uri="{BB962C8B-B14F-4D97-AF65-F5344CB8AC3E}">
        <p14:creationId xmlns:p14="http://schemas.microsoft.com/office/powerpoint/2010/main" val="21164682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988F78B5-F474-42EB-8F89-58F2D0E714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3" y="0"/>
            <a:ext cx="12182534" cy="6858000"/>
          </a:xfrm>
          <a:prstGeom prst="rect">
            <a:avLst/>
          </a:prstGeom>
        </p:spPr>
      </p:pic>
      <p:sp>
        <p:nvSpPr>
          <p:cNvPr id="2" name="תיבת טקסט 1">
            <a:extLst>
              <a:ext uri="{FF2B5EF4-FFF2-40B4-BE49-F238E27FC236}">
                <a16:creationId xmlns:a16="http://schemas.microsoft.com/office/drawing/2014/main" id="{3463DDE0-A79D-8712-DEFB-3479AA052945}"/>
              </a:ext>
            </a:extLst>
          </p:cNvPr>
          <p:cNvSpPr txBox="1"/>
          <p:nvPr/>
        </p:nvSpPr>
        <p:spPr>
          <a:xfrm>
            <a:off x="9347781" y="140594"/>
            <a:ext cx="2377958" cy="800219"/>
          </a:xfrm>
          <a:prstGeom prst="rect">
            <a:avLst/>
          </a:prstGeom>
          <a:noFill/>
        </p:spPr>
        <p:txBody>
          <a:bodyPr wrap="square" rtlCol="1">
            <a:spAutoFit/>
          </a:bodyPr>
          <a:lstStyle/>
          <a:p>
            <a:pPr algn="ctr"/>
            <a:r>
              <a:rPr lang="he-IL" sz="4600" dirty="0">
                <a:solidFill>
                  <a:schemeClr val="bg1"/>
                </a:solidFill>
                <a:latin typeface="Fb Reading" pitchFamily="50" charset="-79"/>
                <a:cs typeface="Fb Reading" pitchFamily="50" charset="-79"/>
              </a:rPr>
              <a:t>הממונה</a:t>
            </a:r>
          </a:p>
        </p:txBody>
      </p:sp>
      <p:pic>
        <p:nvPicPr>
          <p:cNvPr id="9" name="תמונה 8">
            <a:extLst>
              <a:ext uri="{FF2B5EF4-FFF2-40B4-BE49-F238E27FC236}">
                <a16:creationId xmlns:a16="http://schemas.microsoft.com/office/drawing/2014/main" id="{D044D876-86D3-5363-D49E-762FC01FE3B0}"/>
              </a:ext>
            </a:extLst>
          </p:cNvPr>
          <p:cNvPicPr>
            <a:picLocks noChangeAspect="1"/>
          </p:cNvPicPr>
          <p:nvPr/>
        </p:nvPicPr>
        <p:blipFill>
          <a:blip r:embed="rId3"/>
          <a:stretch>
            <a:fillRect/>
          </a:stretch>
        </p:blipFill>
        <p:spPr>
          <a:xfrm>
            <a:off x="320040" y="5458015"/>
            <a:ext cx="5374433" cy="701796"/>
          </a:xfrm>
          <a:prstGeom prst="rect">
            <a:avLst/>
          </a:prstGeom>
        </p:spPr>
      </p:pic>
      <p:sp>
        <p:nvSpPr>
          <p:cNvPr id="4" name="תיבת טקסט 3">
            <a:extLst>
              <a:ext uri="{FF2B5EF4-FFF2-40B4-BE49-F238E27FC236}">
                <a16:creationId xmlns:a16="http://schemas.microsoft.com/office/drawing/2014/main" id="{FD4D9CF6-83CB-831B-0A49-420B2DDE81BC}"/>
              </a:ext>
            </a:extLst>
          </p:cNvPr>
          <p:cNvSpPr txBox="1"/>
          <p:nvPr/>
        </p:nvSpPr>
        <p:spPr>
          <a:xfrm>
            <a:off x="320040" y="1945523"/>
            <a:ext cx="5074919" cy="1569660"/>
          </a:xfrm>
          <a:prstGeom prst="rect">
            <a:avLst/>
          </a:prstGeom>
          <a:noFill/>
        </p:spPr>
        <p:txBody>
          <a:bodyPr wrap="square" rtlCol="1">
            <a:spAutoFit/>
          </a:bodyPr>
          <a:lstStyle/>
          <a:p>
            <a:pPr marL="285750" indent="-285750">
              <a:buFont typeface="Arial" panose="020B0604020202020204" pitchFamily="34" charset="0"/>
              <a:buChar char="•"/>
            </a:pPr>
            <a:r>
              <a:rPr lang="he-IL" sz="3200" b="1" dirty="0">
                <a:solidFill>
                  <a:srgbClr val="7195C7"/>
                </a:solidFill>
                <a:latin typeface="Fb Reading" pitchFamily="50" charset="-79"/>
                <a:cs typeface="Fb Reading" pitchFamily="50" charset="-79"/>
              </a:rPr>
              <a:t>סמכויות</a:t>
            </a:r>
          </a:p>
          <a:p>
            <a:pPr marL="285750" indent="-285750">
              <a:buFont typeface="Arial" panose="020B0604020202020204" pitchFamily="34" charset="0"/>
              <a:buChar char="•"/>
            </a:pPr>
            <a:r>
              <a:rPr lang="he-IL" sz="3200" b="1" dirty="0">
                <a:solidFill>
                  <a:srgbClr val="7195C7"/>
                </a:solidFill>
                <a:latin typeface="Fb Reading" pitchFamily="50" charset="-79"/>
                <a:cs typeface="Fb Reading" pitchFamily="50" charset="-79"/>
              </a:rPr>
              <a:t>ערוצי תקשורת</a:t>
            </a:r>
          </a:p>
          <a:p>
            <a:pPr marL="285750" indent="-285750">
              <a:buFont typeface="Arial" panose="020B0604020202020204" pitchFamily="34" charset="0"/>
              <a:buChar char="•"/>
            </a:pPr>
            <a:r>
              <a:rPr lang="he-IL" sz="3200" b="1" dirty="0">
                <a:solidFill>
                  <a:srgbClr val="7195C7"/>
                </a:solidFill>
                <a:latin typeface="Fb Reading" pitchFamily="50" charset="-79"/>
                <a:cs typeface="Fb Reading" pitchFamily="50" charset="-79"/>
              </a:rPr>
              <a:t>החלטות </a:t>
            </a:r>
          </a:p>
        </p:txBody>
      </p:sp>
      <p:sp>
        <p:nvSpPr>
          <p:cNvPr id="5" name="מלבן 4">
            <a:extLst>
              <a:ext uri="{FF2B5EF4-FFF2-40B4-BE49-F238E27FC236}">
                <a16:creationId xmlns:a16="http://schemas.microsoft.com/office/drawing/2014/main" id="{189F727D-C94C-48B6-940D-7F2A79161A37}"/>
              </a:ext>
            </a:extLst>
          </p:cNvPr>
          <p:cNvSpPr/>
          <p:nvPr/>
        </p:nvSpPr>
        <p:spPr>
          <a:xfrm>
            <a:off x="9175751" y="681297"/>
            <a:ext cx="2468946" cy="800219"/>
          </a:xfrm>
          <a:prstGeom prst="rect">
            <a:avLst/>
          </a:prstGeom>
        </p:spPr>
        <p:txBody>
          <a:bodyPr wrap="none">
            <a:spAutoFit/>
          </a:bodyPr>
          <a:lstStyle/>
          <a:p>
            <a:r>
              <a:rPr lang="he-IL" sz="4600" dirty="0">
                <a:solidFill>
                  <a:schemeClr val="bg1"/>
                </a:solidFill>
                <a:latin typeface="Fb Reading" pitchFamily="50" charset="-79"/>
                <a:cs typeface="Fb Reading" pitchFamily="50" charset="-79"/>
              </a:rPr>
              <a:t>על פניות </a:t>
            </a:r>
            <a:endParaRPr lang="he-IL" sz="4600" dirty="0"/>
          </a:p>
        </p:txBody>
      </p:sp>
      <p:sp>
        <p:nvSpPr>
          <p:cNvPr id="6" name="מלבן 5">
            <a:extLst>
              <a:ext uri="{FF2B5EF4-FFF2-40B4-BE49-F238E27FC236}">
                <a16:creationId xmlns:a16="http://schemas.microsoft.com/office/drawing/2014/main" id="{C3D86BCB-5D5A-48B3-8168-C961F57CD165}"/>
              </a:ext>
            </a:extLst>
          </p:cNvPr>
          <p:cNvSpPr/>
          <p:nvPr/>
        </p:nvSpPr>
        <p:spPr>
          <a:xfrm>
            <a:off x="9717465" y="1145304"/>
            <a:ext cx="1638590" cy="800219"/>
          </a:xfrm>
          <a:prstGeom prst="rect">
            <a:avLst/>
          </a:prstGeom>
        </p:spPr>
        <p:txBody>
          <a:bodyPr wrap="none">
            <a:spAutoFit/>
          </a:bodyPr>
          <a:lstStyle/>
          <a:p>
            <a:r>
              <a:rPr lang="he-IL" sz="4600" dirty="0">
                <a:solidFill>
                  <a:schemeClr val="bg1"/>
                </a:solidFill>
                <a:latin typeface="Fb Reading" pitchFamily="50" charset="-79"/>
                <a:cs typeface="Fb Reading" pitchFamily="50" charset="-79"/>
              </a:rPr>
              <a:t>דיירים</a:t>
            </a:r>
            <a:endParaRPr lang="he-IL" sz="4600" dirty="0"/>
          </a:p>
        </p:txBody>
      </p:sp>
      <p:sp>
        <p:nvSpPr>
          <p:cNvPr id="10" name="תיבת טקסט 9">
            <a:extLst>
              <a:ext uri="{FF2B5EF4-FFF2-40B4-BE49-F238E27FC236}">
                <a16:creationId xmlns:a16="http://schemas.microsoft.com/office/drawing/2014/main" id="{775710EC-C0DF-9C26-F907-0130378487C2}"/>
              </a:ext>
            </a:extLst>
          </p:cNvPr>
          <p:cNvSpPr txBox="1"/>
          <p:nvPr/>
        </p:nvSpPr>
        <p:spPr>
          <a:xfrm>
            <a:off x="547303" y="862613"/>
            <a:ext cx="5074919" cy="769441"/>
          </a:xfrm>
          <a:prstGeom prst="rect">
            <a:avLst/>
          </a:prstGeom>
          <a:noFill/>
        </p:spPr>
        <p:txBody>
          <a:bodyPr wrap="square" rtlCol="1">
            <a:spAutoFit/>
          </a:bodyPr>
          <a:lstStyle/>
          <a:p>
            <a:r>
              <a:rPr lang="he-IL" sz="4400" b="1" u="sng" dirty="0">
                <a:solidFill>
                  <a:srgbClr val="7195C7"/>
                </a:solidFill>
                <a:latin typeface="Fb Reading" pitchFamily="50" charset="-79"/>
                <a:cs typeface="Fb Reading" pitchFamily="50" charset="-79"/>
              </a:rPr>
              <a:t>נושאים:</a:t>
            </a:r>
          </a:p>
        </p:txBody>
      </p:sp>
    </p:spTree>
    <p:extLst>
      <p:ext uri="{BB962C8B-B14F-4D97-AF65-F5344CB8AC3E}">
        <p14:creationId xmlns:p14="http://schemas.microsoft.com/office/powerpoint/2010/main" val="12106846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45031230-520B-48B4-9EAE-F91F81D3C1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3" y="0"/>
            <a:ext cx="12182534" cy="6858000"/>
          </a:xfrm>
          <a:prstGeom prst="rect">
            <a:avLst/>
          </a:prstGeom>
        </p:spPr>
      </p:pic>
      <p:sp>
        <p:nvSpPr>
          <p:cNvPr id="4" name="תיבת טקסט 3">
            <a:extLst>
              <a:ext uri="{FF2B5EF4-FFF2-40B4-BE49-F238E27FC236}">
                <a16:creationId xmlns:a16="http://schemas.microsoft.com/office/drawing/2014/main" id="{AB2E3193-A5C8-527D-90BF-032FFC0E8317}"/>
              </a:ext>
            </a:extLst>
          </p:cNvPr>
          <p:cNvSpPr txBox="1"/>
          <p:nvPr/>
        </p:nvSpPr>
        <p:spPr>
          <a:xfrm>
            <a:off x="5389084" y="657981"/>
            <a:ext cx="6153912" cy="523220"/>
          </a:xfrm>
          <a:prstGeom prst="rect">
            <a:avLst/>
          </a:prstGeom>
          <a:noFill/>
        </p:spPr>
        <p:txBody>
          <a:bodyPr wrap="square">
            <a:spAutoFit/>
          </a:bodyPr>
          <a:lstStyle/>
          <a:p>
            <a:r>
              <a:rPr lang="he-IL" sz="2800" b="1" u="sng" dirty="0">
                <a:solidFill>
                  <a:srgbClr val="7195C7"/>
                </a:solidFill>
                <a:latin typeface="Fb Reading" pitchFamily="50" charset="-79"/>
                <a:cs typeface="Fb Reading" pitchFamily="50" charset="-79"/>
              </a:rPr>
              <a:t>הממונה על פניות דיירים: </a:t>
            </a:r>
          </a:p>
        </p:txBody>
      </p:sp>
      <p:sp>
        <p:nvSpPr>
          <p:cNvPr id="5" name="תיבת טקסט 4">
            <a:extLst>
              <a:ext uri="{FF2B5EF4-FFF2-40B4-BE49-F238E27FC236}">
                <a16:creationId xmlns:a16="http://schemas.microsoft.com/office/drawing/2014/main" id="{6885264B-7118-36A4-9A0E-E4FEA601ACB2}"/>
              </a:ext>
            </a:extLst>
          </p:cNvPr>
          <p:cNvSpPr txBox="1"/>
          <p:nvPr/>
        </p:nvSpPr>
        <p:spPr>
          <a:xfrm>
            <a:off x="649004" y="1248145"/>
            <a:ext cx="10893992" cy="3416320"/>
          </a:xfrm>
          <a:prstGeom prst="rect">
            <a:avLst/>
          </a:prstGeom>
          <a:noFill/>
        </p:spPr>
        <p:txBody>
          <a:bodyPr wrap="square" rtlCol="1">
            <a:spAutoFit/>
          </a:bodyPr>
          <a:lstStyle/>
          <a:p>
            <a:pPr marL="285750" indent="-285750">
              <a:buSzPct val="130000"/>
              <a:buFont typeface="Arial" panose="020B0604020202020204" pitchFamily="34" charset="0"/>
              <a:buChar char="•"/>
            </a:pPr>
            <a:r>
              <a:rPr lang="he-IL" b="1" u="sng" dirty="0">
                <a:solidFill>
                  <a:schemeClr val="tx1">
                    <a:lumMod val="75000"/>
                    <a:lumOff val="25000"/>
                  </a:schemeClr>
                </a:solidFill>
                <a:latin typeface="Fb Reading Light" pitchFamily="50" charset="-79"/>
                <a:cs typeface="Fb Reading Light" pitchFamily="50" charset="-79"/>
              </a:rPr>
              <a:t>המוסד הוקם מכוח חוק הרשות הממשלתית להתחדשות עירונית תשע"ו-2016</a:t>
            </a:r>
            <a:r>
              <a:rPr lang="he-IL" dirty="0">
                <a:solidFill>
                  <a:schemeClr val="tx1">
                    <a:lumMod val="75000"/>
                    <a:lumOff val="25000"/>
                  </a:schemeClr>
                </a:solidFill>
                <a:latin typeface="Fb Reading Light" pitchFamily="50" charset="-79"/>
                <a:cs typeface="Fb Reading Light" pitchFamily="50" charset="-79"/>
              </a:rPr>
              <a:t>. לפי סעיף 7(א) לחוק, הממונה הינו עורך דין עובד הרשות, שעסק חמש שנים לפחות בעניינים הקשורים לתחומי תפקידיה של הרשות או לתחומים דומים. הוא ממונה על ידי מנהל הרשות הממשלתית להתחדשות עירונית.  </a:t>
            </a:r>
          </a:p>
          <a:p>
            <a:pPr marL="285750" indent="-285750">
              <a:buSzPct val="130000"/>
              <a:buFont typeface="Arial" panose="020B0604020202020204" pitchFamily="34" charset="0"/>
              <a:buChar char="•"/>
            </a:pPr>
            <a:endParaRPr lang="he-IL" dirty="0">
              <a:solidFill>
                <a:schemeClr val="tx1">
                  <a:lumMod val="75000"/>
                  <a:lumOff val="25000"/>
                </a:schemeClr>
              </a:solidFill>
              <a:latin typeface="Fb Reading Light" pitchFamily="50" charset="-79"/>
              <a:cs typeface="Fb Reading Light" pitchFamily="50" charset="-79"/>
            </a:endParaRPr>
          </a:p>
          <a:p>
            <a:pPr marL="285750" indent="-285750">
              <a:buSzPct val="130000"/>
              <a:buFont typeface="Arial" panose="020B0604020202020204" pitchFamily="34" charset="0"/>
              <a:buChar char="•"/>
            </a:pPr>
            <a:r>
              <a:rPr lang="he-IL" sz="1800" dirty="0">
                <a:solidFill>
                  <a:schemeClr val="tx1">
                    <a:lumMod val="75000"/>
                    <a:lumOff val="25000"/>
                  </a:schemeClr>
                </a:solidFill>
                <a:latin typeface="Fb Reading Light" pitchFamily="50" charset="-79"/>
                <a:cs typeface="Fb Reading Light" pitchFamily="50" charset="-79"/>
              </a:rPr>
              <a:t>כיום עו"ד תמר עדיאל זכאי הינה הממונה על פניות הדיירים ברשות הממשלתית להתחדשות עירונית, מאז הוקם הגוף בשנת 2018. במסגרת תפקידה אחראית עו"ד עדיאל זכאי לערוך בירור של פניות דיירים בפרויקטים של התחדשות עירונית, אשר חשים שנעשה להם עוול מצד מי מהגורמים המעורבים בפרויקט. </a:t>
            </a:r>
          </a:p>
          <a:p>
            <a:pPr marL="285750" indent="-285750">
              <a:buSzPct val="130000"/>
              <a:buFont typeface="Arial" panose="020B0604020202020204" pitchFamily="34" charset="0"/>
              <a:buChar char="•"/>
            </a:pPr>
            <a:endParaRPr lang="he-IL" dirty="0">
              <a:solidFill>
                <a:schemeClr val="tx1">
                  <a:lumMod val="75000"/>
                  <a:lumOff val="25000"/>
                </a:schemeClr>
              </a:solidFill>
              <a:latin typeface="Fb Reading Light" pitchFamily="50" charset="-79"/>
              <a:cs typeface="Fb Reading Light" pitchFamily="50" charset="-79"/>
            </a:endParaRPr>
          </a:p>
          <a:p>
            <a:pPr marL="285750" indent="-285750">
              <a:buSzPct val="130000"/>
              <a:buFont typeface="Arial" panose="020B0604020202020204" pitchFamily="34" charset="0"/>
              <a:buChar char="•"/>
            </a:pPr>
            <a:r>
              <a:rPr lang="he-IL" sz="1800" dirty="0">
                <a:solidFill>
                  <a:schemeClr val="tx1">
                    <a:lumMod val="75000"/>
                    <a:lumOff val="25000"/>
                  </a:schemeClr>
                </a:solidFill>
                <a:latin typeface="Fb Reading Light" pitchFamily="50" charset="-79"/>
                <a:cs typeface="Fb Reading Light" pitchFamily="50" charset="-79"/>
              </a:rPr>
              <a:t>במרוצת השנים כמות הפניות לממונה הולכת וגדלה, מגיעים לפתחה מקרים יותר מורכבים ובנוסף המחוקק העניק לה סמכויות </a:t>
            </a:r>
            <a:r>
              <a:rPr lang="he-IL" dirty="0">
                <a:solidFill>
                  <a:schemeClr val="tx1">
                    <a:lumMod val="75000"/>
                    <a:lumOff val="25000"/>
                  </a:schemeClr>
                </a:solidFill>
                <a:latin typeface="Fb Reading Light" pitchFamily="50" charset="-79"/>
                <a:cs typeface="Fb Reading Light" pitchFamily="50" charset="-79"/>
              </a:rPr>
              <a:t>חדשות</a:t>
            </a:r>
            <a:r>
              <a:rPr lang="he-IL" sz="1800" dirty="0">
                <a:solidFill>
                  <a:schemeClr val="tx1">
                    <a:lumMod val="75000"/>
                    <a:lumOff val="25000"/>
                  </a:schemeClr>
                </a:solidFill>
                <a:latin typeface="Fb Reading Light" pitchFamily="50" charset="-79"/>
                <a:cs typeface="Fb Reading Light" pitchFamily="50" charset="-79"/>
              </a:rPr>
              <a:t>.</a:t>
            </a:r>
          </a:p>
          <a:p>
            <a:pPr marL="285750" indent="-285750">
              <a:buSzPct val="130000"/>
              <a:buFont typeface="Arial" panose="020B0604020202020204" pitchFamily="34" charset="0"/>
              <a:buChar char="•"/>
            </a:pPr>
            <a:endParaRPr lang="he-IL" sz="1800" dirty="0">
              <a:solidFill>
                <a:schemeClr val="tx1">
                  <a:lumMod val="75000"/>
                  <a:lumOff val="25000"/>
                </a:schemeClr>
              </a:solidFill>
              <a:latin typeface="Fb Reading Light" pitchFamily="50" charset="-79"/>
              <a:cs typeface="Fb Reading Light" pitchFamily="50" charset="-79"/>
            </a:endParaRPr>
          </a:p>
          <a:p>
            <a:pPr marL="285750" indent="-285750">
              <a:buSzPct val="130000"/>
              <a:buFont typeface="Arial" panose="020B0604020202020204" pitchFamily="34" charset="0"/>
              <a:buChar char="•"/>
            </a:pPr>
            <a:endParaRPr lang="he-IL" dirty="0">
              <a:solidFill>
                <a:schemeClr val="tx1">
                  <a:lumMod val="75000"/>
                  <a:lumOff val="25000"/>
                </a:schemeClr>
              </a:solidFill>
              <a:latin typeface="Fb Reading Light" pitchFamily="50" charset="-79"/>
              <a:cs typeface="Fb Reading Light" pitchFamily="50" charset="-79"/>
            </a:endParaRPr>
          </a:p>
        </p:txBody>
      </p:sp>
      <p:pic>
        <p:nvPicPr>
          <p:cNvPr id="6" name="תמונה 5">
            <a:extLst>
              <a:ext uri="{FF2B5EF4-FFF2-40B4-BE49-F238E27FC236}">
                <a16:creationId xmlns:a16="http://schemas.microsoft.com/office/drawing/2014/main" id="{EA90CADC-4FBC-2EA0-9F26-BFA81777915D}"/>
              </a:ext>
            </a:extLst>
          </p:cNvPr>
          <p:cNvPicPr>
            <a:picLocks noChangeAspect="1"/>
          </p:cNvPicPr>
          <p:nvPr/>
        </p:nvPicPr>
        <p:blipFill rotWithShape="1">
          <a:blip r:embed="rId3"/>
          <a:srcRect t="24999"/>
          <a:stretch/>
        </p:blipFill>
        <p:spPr>
          <a:xfrm>
            <a:off x="3228742" y="4516763"/>
            <a:ext cx="8314254" cy="1488532"/>
          </a:xfrm>
          <a:prstGeom prst="rect">
            <a:avLst/>
          </a:prstGeom>
        </p:spPr>
      </p:pic>
    </p:spTree>
    <p:extLst>
      <p:ext uri="{BB962C8B-B14F-4D97-AF65-F5344CB8AC3E}">
        <p14:creationId xmlns:p14="http://schemas.microsoft.com/office/powerpoint/2010/main" val="1669678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45031230-520B-48B4-9EAE-F91F81D3C1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3" y="0"/>
            <a:ext cx="12182534" cy="6858000"/>
          </a:xfrm>
          <a:prstGeom prst="rect">
            <a:avLst/>
          </a:prstGeom>
        </p:spPr>
      </p:pic>
      <p:pic>
        <p:nvPicPr>
          <p:cNvPr id="5" name="תמונה 4">
            <a:extLst>
              <a:ext uri="{FF2B5EF4-FFF2-40B4-BE49-F238E27FC236}">
                <a16:creationId xmlns:a16="http://schemas.microsoft.com/office/drawing/2014/main" id="{A6C727DC-8AE0-5BDA-E8ED-6A3A4B3EE13F}"/>
              </a:ext>
            </a:extLst>
          </p:cNvPr>
          <p:cNvPicPr>
            <a:picLocks noChangeAspect="1"/>
          </p:cNvPicPr>
          <p:nvPr/>
        </p:nvPicPr>
        <p:blipFill rotWithShape="1">
          <a:blip r:embed="rId3"/>
          <a:srcRect t="7469"/>
          <a:stretch/>
        </p:blipFill>
        <p:spPr>
          <a:xfrm rot="21239965">
            <a:off x="1788033" y="828662"/>
            <a:ext cx="5573516" cy="2054645"/>
          </a:xfrm>
          <a:prstGeom prst="rect">
            <a:avLst/>
          </a:prstGeom>
          <a:effectLst>
            <a:outerShdw blurRad="63500" sx="102000" sy="102000" algn="ctr" rotWithShape="0">
              <a:prstClr val="black">
                <a:alpha val="40000"/>
              </a:prstClr>
            </a:outerShdw>
          </a:effectLst>
        </p:spPr>
      </p:pic>
      <p:pic>
        <p:nvPicPr>
          <p:cNvPr id="6" name="תמונה 5">
            <a:extLst>
              <a:ext uri="{FF2B5EF4-FFF2-40B4-BE49-F238E27FC236}">
                <a16:creationId xmlns:a16="http://schemas.microsoft.com/office/drawing/2014/main" id="{F938A1F0-8038-8A79-0E36-DF82E7CC7270}"/>
              </a:ext>
            </a:extLst>
          </p:cNvPr>
          <p:cNvPicPr>
            <a:picLocks noChangeAspect="1"/>
          </p:cNvPicPr>
          <p:nvPr/>
        </p:nvPicPr>
        <p:blipFill>
          <a:blip r:embed="rId4"/>
          <a:stretch>
            <a:fillRect/>
          </a:stretch>
        </p:blipFill>
        <p:spPr>
          <a:xfrm rot="575659">
            <a:off x="1180920" y="2806800"/>
            <a:ext cx="4407408" cy="3216234"/>
          </a:xfrm>
          <a:prstGeom prst="rect">
            <a:avLst/>
          </a:prstGeom>
          <a:effectLst>
            <a:outerShdw blurRad="63500" sx="102000" sy="102000" algn="ctr" rotWithShape="0">
              <a:prstClr val="black">
                <a:alpha val="40000"/>
              </a:prstClr>
            </a:outerShdw>
          </a:effectLst>
        </p:spPr>
      </p:pic>
      <p:grpSp>
        <p:nvGrpSpPr>
          <p:cNvPr id="11" name="קבוצה 10">
            <a:extLst>
              <a:ext uri="{FF2B5EF4-FFF2-40B4-BE49-F238E27FC236}">
                <a16:creationId xmlns:a16="http://schemas.microsoft.com/office/drawing/2014/main" id="{46F73947-84C7-428A-88A8-BB0DF1FDFA9A}"/>
              </a:ext>
            </a:extLst>
          </p:cNvPr>
          <p:cNvGrpSpPr/>
          <p:nvPr/>
        </p:nvGrpSpPr>
        <p:grpSpPr>
          <a:xfrm rot="654450">
            <a:off x="7769614" y="662096"/>
            <a:ext cx="3275045" cy="2985796"/>
            <a:chOff x="8154958" y="1250302"/>
            <a:chExt cx="3275045" cy="2985796"/>
          </a:xfrm>
        </p:grpSpPr>
        <p:sp>
          <p:nvSpPr>
            <p:cNvPr id="4" name="מלבן 3">
              <a:extLst>
                <a:ext uri="{FF2B5EF4-FFF2-40B4-BE49-F238E27FC236}">
                  <a16:creationId xmlns:a16="http://schemas.microsoft.com/office/drawing/2014/main" id="{579D5031-9101-45FD-A126-07C7C38EA203}"/>
                </a:ext>
              </a:extLst>
            </p:cNvPr>
            <p:cNvSpPr/>
            <p:nvPr/>
          </p:nvSpPr>
          <p:spPr>
            <a:xfrm>
              <a:off x="8154958" y="1250302"/>
              <a:ext cx="3275045" cy="2985796"/>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00"/>
            </a:p>
          </p:txBody>
        </p:sp>
        <p:pic>
          <p:nvPicPr>
            <p:cNvPr id="10" name="תמונה 9">
              <a:extLst>
                <a:ext uri="{FF2B5EF4-FFF2-40B4-BE49-F238E27FC236}">
                  <a16:creationId xmlns:a16="http://schemas.microsoft.com/office/drawing/2014/main" id="{CB2181AF-7A5A-B74B-8835-6EFD612D0217}"/>
                </a:ext>
              </a:extLst>
            </p:cNvPr>
            <p:cNvPicPr>
              <a:picLocks noChangeAspect="1"/>
            </p:cNvPicPr>
            <p:nvPr/>
          </p:nvPicPr>
          <p:blipFill>
            <a:blip r:embed="rId5"/>
            <a:stretch>
              <a:fillRect/>
            </a:stretch>
          </p:blipFill>
          <p:spPr>
            <a:xfrm>
              <a:off x="8342747" y="1418853"/>
              <a:ext cx="3015744" cy="2651374"/>
            </a:xfrm>
            <a:prstGeom prst="rect">
              <a:avLst/>
            </a:prstGeom>
          </p:spPr>
        </p:pic>
      </p:grpSp>
      <p:pic>
        <p:nvPicPr>
          <p:cNvPr id="8" name="תמונה 7">
            <a:extLst>
              <a:ext uri="{FF2B5EF4-FFF2-40B4-BE49-F238E27FC236}">
                <a16:creationId xmlns:a16="http://schemas.microsoft.com/office/drawing/2014/main" id="{15139669-3613-73B1-5B46-980B66DBC165}"/>
              </a:ext>
            </a:extLst>
          </p:cNvPr>
          <p:cNvPicPr>
            <a:picLocks noChangeAspect="1"/>
          </p:cNvPicPr>
          <p:nvPr/>
        </p:nvPicPr>
        <p:blipFill rotWithShape="1">
          <a:blip r:embed="rId6"/>
          <a:srcRect l="3320"/>
          <a:stretch/>
        </p:blipFill>
        <p:spPr>
          <a:xfrm rot="21169832">
            <a:off x="5612360" y="4021885"/>
            <a:ext cx="5905818" cy="143962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618564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45031230-520B-48B4-9EAE-F91F81D3C1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3" y="0"/>
            <a:ext cx="12182534" cy="6858000"/>
          </a:xfrm>
          <a:prstGeom prst="rect">
            <a:avLst/>
          </a:prstGeom>
        </p:spPr>
      </p:pic>
      <p:sp>
        <p:nvSpPr>
          <p:cNvPr id="10" name="תיבת טקסט 9">
            <a:extLst>
              <a:ext uri="{FF2B5EF4-FFF2-40B4-BE49-F238E27FC236}">
                <a16:creationId xmlns:a16="http://schemas.microsoft.com/office/drawing/2014/main" id="{6FE4EB2F-7C2D-B781-B29E-6D3687103C34}"/>
              </a:ext>
            </a:extLst>
          </p:cNvPr>
          <p:cNvSpPr txBox="1"/>
          <p:nvPr/>
        </p:nvSpPr>
        <p:spPr>
          <a:xfrm>
            <a:off x="625151" y="1292780"/>
            <a:ext cx="10917845" cy="5016758"/>
          </a:xfrm>
          <a:prstGeom prst="rect">
            <a:avLst/>
          </a:prstGeom>
          <a:noFill/>
        </p:spPr>
        <p:txBody>
          <a:bodyPr wrap="square">
            <a:spAutoFit/>
          </a:bodyPr>
          <a:lstStyle/>
          <a:p>
            <a:pPr>
              <a:buSzPct val="130000"/>
            </a:pPr>
            <a:r>
              <a:rPr lang="he-IL" sz="2000" dirty="0">
                <a:solidFill>
                  <a:schemeClr val="tx1">
                    <a:lumMod val="75000"/>
                    <a:lumOff val="25000"/>
                  </a:schemeClr>
                </a:solidFill>
                <a:latin typeface="Fb Reading Light" pitchFamily="50" charset="-79"/>
                <a:cs typeface="Fb Reading Light" pitchFamily="50" charset="-79"/>
              </a:rPr>
              <a:t>תפקיד הממונה על פניות דיירים הוא לברר פניות של דיירים בעניינים הנוגעים למיזמי התחדשות עירונית.</a:t>
            </a:r>
          </a:p>
          <a:p>
            <a:pPr>
              <a:buSzPct val="130000"/>
            </a:pPr>
            <a:r>
              <a:rPr lang="he-IL" sz="2000" dirty="0">
                <a:solidFill>
                  <a:schemeClr val="tx1">
                    <a:lumMod val="75000"/>
                    <a:lumOff val="25000"/>
                  </a:schemeClr>
                </a:solidFill>
                <a:latin typeface="Fb Reading" pitchFamily="50" charset="-79"/>
                <a:cs typeface="Fb Reading" pitchFamily="50" charset="-79"/>
              </a:rPr>
              <a:t>כך למשל, ניתן לפנות לממונה בנושאים האלה:</a:t>
            </a:r>
          </a:p>
          <a:p>
            <a:pPr>
              <a:buSzPct val="130000"/>
            </a:pPr>
            <a:endParaRPr lang="he-IL" sz="2000" dirty="0">
              <a:solidFill>
                <a:schemeClr val="tx1">
                  <a:lumMod val="75000"/>
                  <a:lumOff val="25000"/>
                </a:schemeClr>
              </a:solidFill>
              <a:latin typeface="Fb Reading Light" pitchFamily="50" charset="-79"/>
              <a:cs typeface="Fb Reading Light" pitchFamily="50" charset="-79"/>
            </a:endParaRPr>
          </a:p>
          <a:p>
            <a:pPr marL="342900" indent="-342900">
              <a:buSzPct val="130000"/>
              <a:buFont typeface="Arial" panose="020B0604020202020204" pitchFamily="34" charset="0"/>
              <a:buChar char="•"/>
            </a:pPr>
            <a:r>
              <a:rPr lang="he-IL" sz="2000" dirty="0">
                <a:solidFill>
                  <a:schemeClr val="tx1">
                    <a:lumMod val="75000"/>
                    <a:lumOff val="25000"/>
                  </a:schemeClr>
                </a:solidFill>
                <a:latin typeface="Fb Reading Light" pitchFamily="50" charset="-79"/>
                <a:cs typeface="Fb Reading Light" pitchFamily="50" charset="-79"/>
              </a:rPr>
              <a:t>מנהלות עירוניות, התנהגות יזמים, התנהגות דיירים אחרים, </a:t>
            </a:r>
            <a:r>
              <a:rPr lang="he-IL" sz="2000" dirty="0">
                <a:solidFill>
                  <a:schemeClr val="tx1">
                    <a:lumMod val="75000"/>
                    <a:lumOff val="25000"/>
                  </a:schemeClr>
                </a:solidFill>
                <a:latin typeface="Fb Reading" pitchFamily="50" charset="-79"/>
                <a:cs typeface="Fb Reading" pitchFamily="50" charset="-79"/>
              </a:rPr>
              <a:t>כולל טענות להפעלת לחץ בלתי סביר </a:t>
            </a:r>
            <a:r>
              <a:rPr lang="he-IL" sz="2000" dirty="0">
                <a:solidFill>
                  <a:schemeClr val="tx1">
                    <a:lumMod val="75000"/>
                    <a:lumOff val="25000"/>
                  </a:schemeClr>
                </a:solidFill>
                <a:latin typeface="Fb Reading Light" pitchFamily="50" charset="-79"/>
                <a:cs typeface="Fb Reading Light" pitchFamily="50" charset="-79"/>
              </a:rPr>
              <a:t>על דייר כדי שייתן את הסכמתו להצטרף לפרויקט.</a:t>
            </a:r>
          </a:p>
          <a:p>
            <a:pPr marL="342900" indent="-342900">
              <a:buSzPct val="130000"/>
              <a:buFont typeface="Arial" panose="020B0604020202020204" pitchFamily="34" charset="0"/>
              <a:buChar char="•"/>
            </a:pPr>
            <a:r>
              <a:rPr lang="he-IL" sz="2000" dirty="0">
                <a:solidFill>
                  <a:schemeClr val="tx1">
                    <a:lumMod val="75000"/>
                    <a:lumOff val="25000"/>
                  </a:schemeClr>
                </a:solidFill>
                <a:latin typeface="Fb Reading" pitchFamily="50" charset="-79"/>
                <a:cs typeface="Fb Reading" pitchFamily="50" charset="-79"/>
              </a:rPr>
              <a:t>התנהגות של מארגנים שלא בהתאם להוראות חוק התחדשות עירונית </a:t>
            </a:r>
            <a:r>
              <a:rPr lang="he-IL" sz="2000" dirty="0">
                <a:solidFill>
                  <a:schemeClr val="tx1">
                    <a:lumMod val="75000"/>
                    <a:lumOff val="25000"/>
                  </a:schemeClr>
                </a:solidFill>
                <a:latin typeface="Fb Reading Light" pitchFamily="50" charset="-79"/>
                <a:cs typeface="Fb Reading Light" pitchFamily="50" charset="-79"/>
              </a:rPr>
              <a:t>(הסכמים לארגון עסקאות), התשע"ז-2017 (להלן - החוק), כגון: מארגן שהפר את חובת ההגינות והזהירות שהוא חב לבעלי הדירות על פי החוק, ולא פעל לטובת בעלי הדירות בנאמנות, בהגינות ובדרך מקובלת, או שלא מסר את כל המידע שיש בידיו בעניין מהותי הנוגע לעסקת הפינוי ובינוי או לעסקה לפי תוכנית החיזוק. </a:t>
            </a:r>
            <a:r>
              <a:rPr lang="he-IL" sz="2000" b="1" u="sng" dirty="0">
                <a:solidFill>
                  <a:schemeClr val="tx1">
                    <a:lumMod val="75000"/>
                    <a:lumOff val="25000"/>
                  </a:schemeClr>
                </a:solidFill>
                <a:latin typeface="Fb Reading Light" pitchFamily="50" charset="-79"/>
                <a:cs typeface="Fb Reading Light" pitchFamily="50" charset="-79"/>
              </a:rPr>
              <a:t>מדובר בסמכות ספציפית לממונה</a:t>
            </a:r>
            <a:r>
              <a:rPr lang="he-IL" sz="2000" dirty="0">
                <a:solidFill>
                  <a:schemeClr val="tx1">
                    <a:lumMod val="75000"/>
                    <a:lumOff val="25000"/>
                  </a:schemeClr>
                </a:solidFill>
                <a:latin typeface="Fb Reading Light" pitchFamily="50" charset="-79"/>
                <a:cs typeface="Fb Reading Light" pitchFamily="50" charset="-79"/>
              </a:rPr>
              <a:t>.</a:t>
            </a:r>
          </a:p>
          <a:p>
            <a:pPr marL="342900" indent="-342900">
              <a:buSzPct val="130000"/>
              <a:buFont typeface="Arial" panose="020B0604020202020204" pitchFamily="34" charset="0"/>
              <a:buChar char="•"/>
            </a:pPr>
            <a:r>
              <a:rPr lang="he-IL" sz="2000" dirty="0">
                <a:solidFill>
                  <a:schemeClr val="tx1">
                    <a:lumMod val="75000"/>
                    <a:lumOff val="25000"/>
                  </a:schemeClr>
                </a:solidFill>
                <a:latin typeface="Fb Reading" pitchFamily="50" charset="-79"/>
                <a:cs typeface="Fb Reading" pitchFamily="50" charset="-79"/>
              </a:rPr>
              <a:t>תוקף הסכם לארגון עסקת התחדשות עירונית </a:t>
            </a:r>
            <a:r>
              <a:rPr lang="he-IL" sz="2000" dirty="0">
                <a:solidFill>
                  <a:schemeClr val="tx1">
                    <a:lumMod val="75000"/>
                    <a:lumOff val="25000"/>
                  </a:schemeClr>
                </a:solidFill>
                <a:latin typeface="Fb Reading Light" pitchFamily="50" charset="-79"/>
                <a:cs typeface="Fb Reading Light" pitchFamily="50" charset="-79"/>
              </a:rPr>
              <a:t>– באפשרותו של כל בעל דירה לפנות לממונה לשם קבלת אישור שלפיו פקע הסכם ארגון בשל אי-עמידה בהוראות חוק התחדשות עירונית (הסכמים לארגון עסקאות), התשע"ז-2017.</a:t>
            </a:r>
          </a:p>
          <a:p>
            <a:pPr marL="342900" indent="-342900">
              <a:buSzPct val="130000"/>
              <a:buFont typeface="Arial" panose="020B0604020202020204" pitchFamily="34" charset="0"/>
              <a:buChar char="•"/>
            </a:pPr>
            <a:r>
              <a:rPr lang="he-IL" sz="2000" dirty="0">
                <a:solidFill>
                  <a:schemeClr val="tx1">
                    <a:lumMod val="75000"/>
                    <a:lumOff val="25000"/>
                  </a:schemeClr>
                </a:solidFill>
                <a:latin typeface="Fb Reading" pitchFamily="50" charset="-79"/>
                <a:cs typeface="Fb Reading" pitchFamily="50" charset="-79"/>
              </a:rPr>
              <a:t>בטלוּת עסקת פינוי ובינוי </a:t>
            </a:r>
            <a:r>
              <a:rPr lang="he-IL" sz="2000" dirty="0">
                <a:solidFill>
                  <a:schemeClr val="tx1">
                    <a:lumMod val="75000"/>
                    <a:lumOff val="25000"/>
                  </a:schemeClr>
                </a:solidFill>
                <a:latin typeface="Fb Reading Light" pitchFamily="50" charset="-79"/>
                <a:cs typeface="Fb Reading Light" pitchFamily="50" charset="-79"/>
              </a:rPr>
              <a:t>– באפשרות בעל דירה שחתם על עסקת פינוי ובינוי בשפה שאינה ידועה לו ובלי שהיזם או מי מטעמו הסביר לו את עיקרי העסקה בשפה הידועה לו, לפנות לממונה לשם קבלת החלטה שלפיה, בנסיבות העניין, העסקה בטלה.</a:t>
            </a:r>
          </a:p>
        </p:txBody>
      </p:sp>
      <p:sp>
        <p:nvSpPr>
          <p:cNvPr id="5" name="תיבת טקסט 3">
            <a:extLst>
              <a:ext uri="{FF2B5EF4-FFF2-40B4-BE49-F238E27FC236}">
                <a16:creationId xmlns:a16="http://schemas.microsoft.com/office/drawing/2014/main" id="{F3DB7E1D-535D-4E78-AF50-C6378AEA579E}"/>
              </a:ext>
            </a:extLst>
          </p:cNvPr>
          <p:cNvSpPr txBox="1"/>
          <p:nvPr/>
        </p:nvSpPr>
        <p:spPr>
          <a:xfrm>
            <a:off x="5389084" y="657981"/>
            <a:ext cx="6153912" cy="523220"/>
          </a:xfrm>
          <a:prstGeom prst="rect">
            <a:avLst/>
          </a:prstGeom>
          <a:noFill/>
        </p:spPr>
        <p:txBody>
          <a:bodyPr wrap="square">
            <a:spAutoFit/>
          </a:bodyPr>
          <a:lstStyle/>
          <a:p>
            <a:r>
              <a:rPr lang="he-IL" sz="2800" b="1" u="sng" dirty="0">
                <a:solidFill>
                  <a:srgbClr val="7195C7"/>
                </a:solidFill>
                <a:latin typeface="Fb Reading" pitchFamily="50" charset="-79"/>
                <a:cs typeface="Fb Reading" pitchFamily="50" charset="-79"/>
              </a:rPr>
              <a:t>תפקיד וסמכויות הממונה:</a:t>
            </a:r>
          </a:p>
        </p:txBody>
      </p:sp>
    </p:spTree>
    <p:extLst>
      <p:ext uri="{BB962C8B-B14F-4D97-AF65-F5344CB8AC3E}">
        <p14:creationId xmlns:p14="http://schemas.microsoft.com/office/powerpoint/2010/main" val="38263139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C1E39093-07EC-4B80-B19B-7F1133593B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2534" cy="6858000"/>
          </a:xfrm>
          <a:prstGeom prst="rect">
            <a:avLst/>
          </a:prstGeom>
        </p:spPr>
      </p:pic>
      <p:sp>
        <p:nvSpPr>
          <p:cNvPr id="2" name="תיבת טקסט 1">
            <a:extLst>
              <a:ext uri="{FF2B5EF4-FFF2-40B4-BE49-F238E27FC236}">
                <a16:creationId xmlns:a16="http://schemas.microsoft.com/office/drawing/2014/main" id="{4AB5AAED-D64C-0AB5-8754-78EDC30B0B40}"/>
              </a:ext>
            </a:extLst>
          </p:cNvPr>
          <p:cNvSpPr txBox="1"/>
          <p:nvPr/>
        </p:nvSpPr>
        <p:spPr>
          <a:xfrm>
            <a:off x="5266943" y="1325528"/>
            <a:ext cx="6829045" cy="2418867"/>
          </a:xfrm>
          <a:prstGeom prst="rect">
            <a:avLst/>
          </a:prstGeom>
          <a:noFill/>
        </p:spPr>
        <p:txBody>
          <a:bodyPr wrap="square" rtlCol="1">
            <a:spAutoFit/>
          </a:bodyPr>
          <a:lstStyle/>
          <a:p>
            <a:pPr marL="342900" indent="-342900">
              <a:lnSpc>
                <a:spcPct val="150000"/>
              </a:lnSpc>
              <a:buFont typeface="Arial" panose="020B0604020202020204" pitchFamily="34" charset="0"/>
              <a:buChar char="•"/>
            </a:pPr>
            <a:r>
              <a:rPr lang="he-IL" sz="2600" b="1" dirty="0">
                <a:solidFill>
                  <a:schemeClr val="tx1">
                    <a:lumMod val="75000"/>
                    <a:lumOff val="25000"/>
                  </a:schemeClr>
                </a:solidFill>
                <a:latin typeface="Fb Reading Light" pitchFamily="50" charset="-79"/>
                <a:cs typeface="Fb Reading Light" pitchFamily="50" charset="-79"/>
              </a:rPr>
              <a:t>רקע כללי</a:t>
            </a:r>
            <a:r>
              <a:rPr lang="en-US" sz="2600" b="1" dirty="0">
                <a:solidFill>
                  <a:schemeClr val="tx1">
                    <a:lumMod val="75000"/>
                    <a:lumOff val="25000"/>
                  </a:schemeClr>
                </a:solidFill>
                <a:latin typeface="Fb Reading Light" pitchFamily="50" charset="-79"/>
                <a:cs typeface="Fb Reading Light" pitchFamily="50" charset="-79"/>
              </a:rPr>
              <a:t>;</a:t>
            </a:r>
            <a:endParaRPr lang="he-IL" sz="2600" b="1" dirty="0">
              <a:solidFill>
                <a:schemeClr val="tx1">
                  <a:lumMod val="75000"/>
                  <a:lumOff val="25000"/>
                </a:schemeClr>
              </a:solidFill>
              <a:latin typeface="Fb Reading Light" pitchFamily="50" charset="-79"/>
              <a:cs typeface="Fb Reading Light" pitchFamily="50" charset="-79"/>
            </a:endParaRPr>
          </a:p>
          <a:p>
            <a:pPr marL="342900" indent="-342900">
              <a:lnSpc>
                <a:spcPct val="150000"/>
              </a:lnSpc>
              <a:buFont typeface="Arial" panose="020B0604020202020204" pitchFamily="34" charset="0"/>
              <a:buChar char="•"/>
            </a:pPr>
            <a:r>
              <a:rPr lang="he-IL" sz="2600" b="1" dirty="0">
                <a:solidFill>
                  <a:schemeClr val="tx1">
                    <a:lumMod val="75000"/>
                    <a:lumOff val="25000"/>
                  </a:schemeClr>
                </a:solidFill>
                <a:latin typeface="Fb Reading Light" pitchFamily="50" charset="-79"/>
                <a:cs typeface="Fb Reading Light" pitchFamily="50" charset="-79"/>
              </a:rPr>
              <a:t>ביטול הסכמים בהתחדשות עירונית</a:t>
            </a:r>
            <a:r>
              <a:rPr lang="en-US" sz="2600" b="1" dirty="0">
                <a:solidFill>
                  <a:schemeClr val="tx1">
                    <a:lumMod val="75000"/>
                    <a:lumOff val="25000"/>
                  </a:schemeClr>
                </a:solidFill>
                <a:latin typeface="Fb Reading Light" pitchFamily="50" charset="-79"/>
                <a:cs typeface="Fb Reading Light" pitchFamily="50" charset="-79"/>
              </a:rPr>
              <a:t>;</a:t>
            </a:r>
            <a:endParaRPr lang="he-IL" sz="2600" b="1" dirty="0">
              <a:solidFill>
                <a:schemeClr val="tx1">
                  <a:lumMod val="75000"/>
                  <a:lumOff val="25000"/>
                </a:schemeClr>
              </a:solidFill>
              <a:latin typeface="Fb Reading Light" pitchFamily="50" charset="-79"/>
              <a:cs typeface="Fb Reading Light" pitchFamily="50" charset="-79"/>
            </a:endParaRPr>
          </a:p>
          <a:p>
            <a:pPr marL="342900" indent="-342900">
              <a:lnSpc>
                <a:spcPct val="150000"/>
              </a:lnSpc>
              <a:buFont typeface="Arial" panose="020B0604020202020204" pitchFamily="34" charset="0"/>
              <a:buChar char="•"/>
            </a:pPr>
            <a:r>
              <a:rPr lang="he-IL" sz="2600" b="1" dirty="0">
                <a:solidFill>
                  <a:schemeClr val="tx1">
                    <a:lumMod val="75000"/>
                    <a:lumOff val="25000"/>
                  </a:schemeClr>
                </a:solidFill>
                <a:latin typeface="Fb Reading Light" pitchFamily="50" charset="-79"/>
                <a:cs typeface="Fb Reading Light" pitchFamily="50" charset="-79"/>
              </a:rPr>
              <a:t>הממונה על פניות דיירים בהתחדשות עירונית</a:t>
            </a:r>
            <a:r>
              <a:rPr lang="en-US" sz="2600" b="1" dirty="0">
                <a:solidFill>
                  <a:schemeClr val="tx1">
                    <a:lumMod val="75000"/>
                    <a:lumOff val="25000"/>
                  </a:schemeClr>
                </a:solidFill>
                <a:latin typeface="Fb Reading Light" pitchFamily="50" charset="-79"/>
                <a:cs typeface="Fb Reading Light" pitchFamily="50" charset="-79"/>
              </a:rPr>
              <a:t>;</a:t>
            </a:r>
          </a:p>
          <a:p>
            <a:pPr marL="342900" indent="-342900">
              <a:lnSpc>
                <a:spcPct val="150000"/>
              </a:lnSpc>
              <a:buFont typeface="Arial" panose="020B0604020202020204" pitchFamily="34" charset="0"/>
              <a:buChar char="•"/>
            </a:pPr>
            <a:r>
              <a:rPr lang="he-IL" sz="2600" b="1" dirty="0">
                <a:solidFill>
                  <a:schemeClr val="tx1">
                    <a:lumMod val="75000"/>
                    <a:lumOff val="25000"/>
                  </a:schemeClr>
                </a:solidFill>
                <a:latin typeface="Fb Reading Light" pitchFamily="50" charset="-79"/>
                <a:cs typeface="Fb Reading Light" pitchFamily="50" charset="-79"/>
              </a:rPr>
              <a:t>שאלות ותשובות</a:t>
            </a:r>
            <a:r>
              <a:rPr lang="en-US" sz="2600" b="1" dirty="0">
                <a:solidFill>
                  <a:schemeClr val="tx1">
                    <a:lumMod val="75000"/>
                    <a:lumOff val="25000"/>
                  </a:schemeClr>
                </a:solidFill>
                <a:latin typeface="Fb Reading Light" pitchFamily="50" charset="-79"/>
                <a:cs typeface="Fb Reading Light" pitchFamily="50" charset="-79"/>
              </a:rPr>
              <a:t>;</a:t>
            </a:r>
            <a:endParaRPr lang="he-IL" sz="2600" b="1" dirty="0">
              <a:solidFill>
                <a:schemeClr val="tx1">
                  <a:lumMod val="75000"/>
                  <a:lumOff val="25000"/>
                </a:schemeClr>
              </a:solidFill>
              <a:latin typeface="Fb Reading Light" pitchFamily="50" charset="-79"/>
              <a:cs typeface="Fb Reading Light" pitchFamily="50" charset="-79"/>
            </a:endParaRPr>
          </a:p>
        </p:txBody>
      </p:sp>
      <p:sp>
        <p:nvSpPr>
          <p:cNvPr id="4" name="תיבת טקסט 3">
            <a:extLst>
              <a:ext uri="{FF2B5EF4-FFF2-40B4-BE49-F238E27FC236}">
                <a16:creationId xmlns:a16="http://schemas.microsoft.com/office/drawing/2014/main" id="{F0DAC33D-9DA7-4ABE-C60A-0EC345FB5EF4}"/>
              </a:ext>
            </a:extLst>
          </p:cNvPr>
          <p:cNvSpPr txBox="1"/>
          <p:nvPr/>
        </p:nvSpPr>
        <p:spPr>
          <a:xfrm>
            <a:off x="8631936" y="499619"/>
            <a:ext cx="3390900" cy="707886"/>
          </a:xfrm>
          <a:prstGeom prst="rect">
            <a:avLst/>
          </a:prstGeom>
          <a:noFill/>
        </p:spPr>
        <p:txBody>
          <a:bodyPr wrap="square" rtlCol="1">
            <a:spAutoFit/>
          </a:bodyPr>
          <a:lstStyle/>
          <a:p>
            <a:r>
              <a:rPr lang="he-IL" sz="4000" b="1" u="sng" dirty="0">
                <a:solidFill>
                  <a:srgbClr val="00A9AC"/>
                </a:solidFill>
                <a:cs typeface="Fb Reading" pitchFamily="50" charset="-79"/>
              </a:rPr>
              <a:t>על מה נדבר?</a:t>
            </a:r>
          </a:p>
        </p:txBody>
      </p:sp>
    </p:spTree>
    <p:extLst>
      <p:ext uri="{BB962C8B-B14F-4D97-AF65-F5344CB8AC3E}">
        <p14:creationId xmlns:p14="http://schemas.microsoft.com/office/powerpoint/2010/main" val="21355714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45031230-520B-48B4-9EAE-F91F81D3C1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3" y="0"/>
            <a:ext cx="12182534" cy="6858000"/>
          </a:xfrm>
          <a:prstGeom prst="rect">
            <a:avLst/>
          </a:prstGeom>
        </p:spPr>
      </p:pic>
      <p:sp>
        <p:nvSpPr>
          <p:cNvPr id="5" name="תיבת טקסט 4">
            <a:extLst>
              <a:ext uri="{FF2B5EF4-FFF2-40B4-BE49-F238E27FC236}">
                <a16:creationId xmlns:a16="http://schemas.microsoft.com/office/drawing/2014/main" id="{ABFADEE1-3DBF-46B5-F938-7EF01D41E1D0}"/>
              </a:ext>
            </a:extLst>
          </p:cNvPr>
          <p:cNvSpPr txBox="1"/>
          <p:nvPr/>
        </p:nvSpPr>
        <p:spPr>
          <a:xfrm>
            <a:off x="1530220" y="1470104"/>
            <a:ext cx="10055228" cy="4154984"/>
          </a:xfrm>
          <a:prstGeom prst="rect">
            <a:avLst/>
          </a:prstGeom>
          <a:noFill/>
        </p:spPr>
        <p:txBody>
          <a:bodyPr wrap="square">
            <a:spAutoFit/>
          </a:bodyPr>
          <a:lstStyle/>
          <a:p>
            <a:r>
              <a:rPr lang="he-IL" sz="2200" dirty="0">
                <a:solidFill>
                  <a:schemeClr val="tx1">
                    <a:lumMod val="75000"/>
                    <a:lumOff val="25000"/>
                  </a:schemeClr>
                </a:solidFill>
                <a:latin typeface="Fb Reading" pitchFamily="50" charset="-79"/>
                <a:cs typeface="Fb Reading" pitchFamily="50" charset="-79"/>
              </a:rPr>
              <a:t>בסמכותו של הממונה לבטל הערת אזהרה </a:t>
            </a:r>
          </a:p>
          <a:p>
            <a:r>
              <a:rPr lang="he-IL" sz="2200" dirty="0">
                <a:solidFill>
                  <a:schemeClr val="tx1">
                    <a:lumMod val="75000"/>
                    <a:lumOff val="25000"/>
                  </a:schemeClr>
                </a:solidFill>
                <a:latin typeface="Fb Reading" pitchFamily="50" charset="-79"/>
                <a:cs typeface="Fb Reading" pitchFamily="50" charset="-79"/>
              </a:rPr>
              <a:t>שנרשמה מכוח הסכם התחדשות עירונית </a:t>
            </a:r>
          </a:p>
          <a:p>
            <a:r>
              <a:rPr lang="he-IL" sz="2200" dirty="0">
                <a:solidFill>
                  <a:schemeClr val="tx1">
                    <a:lumMod val="75000"/>
                    <a:lumOff val="25000"/>
                  </a:schemeClr>
                </a:solidFill>
                <a:latin typeface="Fb Reading" pitchFamily="50" charset="-79"/>
                <a:cs typeface="Fb Reading" pitchFamily="50" charset="-79"/>
              </a:rPr>
              <a:t>במרשם המקרקעין</a:t>
            </a:r>
          </a:p>
          <a:p>
            <a:endParaRPr lang="he-IL" sz="2200" dirty="0">
              <a:solidFill>
                <a:schemeClr val="tx1">
                  <a:lumMod val="75000"/>
                  <a:lumOff val="25000"/>
                </a:schemeClr>
              </a:solidFill>
              <a:latin typeface="Fb Reading Light" pitchFamily="50" charset="-79"/>
              <a:cs typeface="Fb Reading Light" pitchFamily="50" charset="-79"/>
            </a:endParaRPr>
          </a:p>
          <a:p>
            <a:r>
              <a:rPr lang="he-IL" sz="2200" dirty="0">
                <a:solidFill>
                  <a:schemeClr val="tx1">
                    <a:lumMod val="75000"/>
                    <a:lumOff val="25000"/>
                  </a:schemeClr>
                </a:solidFill>
                <a:latin typeface="Fb Reading Light" pitchFamily="50" charset="-79"/>
                <a:cs typeface="Fb Reading Light" pitchFamily="50" charset="-79"/>
              </a:rPr>
              <a:t>כחלק מחוק ההסדרים שאושר </a:t>
            </a:r>
            <a:r>
              <a:rPr lang="he-IL" sz="2200" dirty="0">
                <a:solidFill>
                  <a:schemeClr val="tx1">
                    <a:lumMod val="75000"/>
                    <a:lumOff val="25000"/>
                  </a:schemeClr>
                </a:solidFill>
                <a:latin typeface="Fb Reading" pitchFamily="50" charset="-79"/>
                <a:cs typeface="Fb Reading" pitchFamily="50" charset="-79"/>
              </a:rPr>
              <a:t>בשנת 2023, נקבע בסעיף 7א. </a:t>
            </a:r>
            <a:r>
              <a:rPr lang="he-IL" sz="2200" dirty="0">
                <a:solidFill>
                  <a:schemeClr val="tx1">
                    <a:lumMod val="75000"/>
                    <a:lumOff val="25000"/>
                  </a:schemeClr>
                </a:solidFill>
                <a:latin typeface="Fb Reading Light" pitchFamily="50" charset="-79"/>
                <a:cs typeface="Fb Reading Light" pitchFamily="50" charset="-79"/>
              </a:rPr>
              <a:t>לחוק כי - קבע הממונה, כי עסקה בטלה או פקעה וחלפו 45 ימים מיום שהקביעה הומצאה לצדדים לעסקה, תהיה קביעתו זו הוכחה כי עילת ההערה שנרשמה לגבי העסקה לפי סעיפים 126 או 128 לחוק האמור - </a:t>
            </a:r>
            <a:r>
              <a:rPr lang="he-IL" sz="2200" dirty="0">
                <a:solidFill>
                  <a:schemeClr val="tx1">
                    <a:lumMod val="75000"/>
                    <a:lumOff val="25000"/>
                  </a:schemeClr>
                </a:solidFill>
                <a:latin typeface="Fb Reading" pitchFamily="50" charset="-79"/>
                <a:cs typeface="Fb Reading" pitchFamily="50" charset="-79"/>
              </a:rPr>
              <a:t>בטלה. </a:t>
            </a:r>
            <a:r>
              <a:rPr lang="he-IL" sz="2200" dirty="0">
                <a:solidFill>
                  <a:schemeClr val="tx1">
                    <a:lumMod val="75000"/>
                    <a:lumOff val="25000"/>
                  </a:schemeClr>
                </a:solidFill>
                <a:latin typeface="Fb Reading Light" pitchFamily="50" charset="-79"/>
                <a:cs typeface="Fb Reading Light" pitchFamily="50" charset="-79"/>
              </a:rPr>
              <a:t>המשמעות של סעיף זה היא </a:t>
            </a:r>
            <a:r>
              <a:rPr lang="he-IL" sz="2200" dirty="0">
                <a:solidFill>
                  <a:schemeClr val="tx1">
                    <a:lumMod val="75000"/>
                    <a:lumOff val="25000"/>
                  </a:schemeClr>
                </a:solidFill>
                <a:latin typeface="Fb Reading" pitchFamily="50" charset="-79"/>
                <a:cs typeface="Fb Reading" pitchFamily="50" charset="-79"/>
              </a:rPr>
              <a:t>מתן כוח אקטיבי לממונה לבטל פרויקטים </a:t>
            </a:r>
            <a:r>
              <a:rPr lang="he-IL" sz="2200" dirty="0">
                <a:solidFill>
                  <a:schemeClr val="tx1">
                    <a:lumMod val="75000"/>
                    <a:lumOff val="25000"/>
                  </a:schemeClr>
                </a:solidFill>
                <a:latin typeface="Fb Reading Light" pitchFamily="50" charset="-79"/>
                <a:cs typeface="Fb Reading Light" pitchFamily="50" charset="-79"/>
              </a:rPr>
              <a:t>של התחדשות עירונית שכן עם החלטת הממונה בדבר בטלות עסקה ניתן לגשת ללשכת רישום המקרקעין ולמחוק הערה שנרשמה לטובת יזם של פרויקט התחדשות עירונית. </a:t>
            </a:r>
          </a:p>
          <a:p>
            <a:endParaRPr lang="he-IL" sz="2200" dirty="0">
              <a:solidFill>
                <a:schemeClr val="tx1">
                  <a:lumMod val="75000"/>
                  <a:lumOff val="25000"/>
                </a:schemeClr>
              </a:solidFill>
            </a:endParaRPr>
          </a:p>
        </p:txBody>
      </p:sp>
      <p:sp>
        <p:nvSpPr>
          <p:cNvPr id="6" name="תיבת טקסט 3">
            <a:extLst>
              <a:ext uri="{FF2B5EF4-FFF2-40B4-BE49-F238E27FC236}">
                <a16:creationId xmlns:a16="http://schemas.microsoft.com/office/drawing/2014/main" id="{186BC066-A9C5-42DE-B4F1-2EF1B200580E}"/>
              </a:ext>
            </a:extLst>
          </p:cNvPr>
          <p:cNvSpPr txBox="1"/>
          <p:nvPr/>
        </p:nvSpPr>
        <p:spPr>
          <a:xfrm>
            <a:off x="5389084" y="657981"/>
            <a:ext cx="6153912" cy="523220"/>
          </a:xfrm>
          <a:prstGeom prst="rect">
            <a:avLst/>
          </a:prstGeom>
          <a:noFill/>
        </p:spPr>
        <p:txBody>
          <a:bodyPr wrap="square">
            <a:spAutoFit/>
          </a:bodyPr>
          <a:lstStyle/>
          <a:p>
            <a:r>
              <a:rPr lang="he-IL" sz="2800" b="1" u="sng" dirty="0">
                <a:solidFill>
                  <a:srgbClr val="7195C7"/>
                </a:solidFill>
                <a:latin typeface="Fb Reading" pitchFamily="50" charset="-79"/>
                <a:cs typeface="Fb Reading" pitchFamily="50" charset="-79"/>
              </a:rPr>
              <a:t>סמכויות שנוספו לממונה:</a:t>
            </a:r>
          </a:p>
        </p:txBody>
      </p:sp>
    </p:spTree>
    <p:extLst>
      <p:ext uri="{BB962C8B-B14F-4D97-AF65-F5344CB8AC3E}">
        <p14:creationId xmlns:p14="http://schemas.microsoft.com/office/powerpoint/2010/main" val="21079117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45031230-520B-48B4-9EAE-F91F81D3C1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3" y="0"/>
            <a:ext cx="12182534" cy="6858000"/>
          </a:xfrm>
          <a:prstGeom prst="rect">
            <a:avLst/>
          </a:prstGeom>
        </p:spPr>
      </p:pic>
      <p:sp>
        <p:nvSpPr>
          <p:cNvPr id="5" name="תיבת טקסט 4">
            <a:extLst>
              <a:ext uri="{FF2B5EF4-FFF2-40B4-BE49-F238E27FC236}">
                <a16:creationId xmlns:a16="http://schemas.microsoft.com/office/drawing/2014/main" id="{ABFADEE1-3DBF-46B5-F938-7EF01D41E1D0}"/>
              </a:ext>
            </a:extLst>
          </p:cNvPr>
          <p:cNvSpPr txBox="1"/>
          <p:nvPr/>
        </p:nvSpPr>
        <p:spPr>
          <a:xfrm>
            <a:off x="1612391" y="1208611"/>
            <a:ext cx="9930605" cy="4093428"/>
          </a:xfrm>
          <a:prstGeom prst="rect">
            <a:avLst/>
          </a:prstGeom>
          <a:noFill/>
        </p:spPr>
        <p:txBody>
          <a:bodyPr wrap="square">
            <a:spAutoFit/>
          </a:bodyPr>
          <a:lstStyle/>
          <a:p>
            <a:r>
              <a:rPr lang="he-IL" sz="2200" dirty="0">
                <a:solidFill>
                  <a:schemeClr val="tx1">
                    <a:lumMod val="75000"/>
                    <a:lumOff val="25000"/>
                  </a:schemeClr>
                </a:solidFill>
                <a:latin typeface="Fb Reading Light" pitchFamily="50" charset="-79"/>
                <a:cs typeface="Fb Reading Light" pitchFamily="50" charset="-79"/>
              </a:rPr>
              <a:t>אל הממונה על פניות דיירים, התחדשות עירונית, פינוי בינוי ניתן לפנות באמצעות מילוי ושליחה של טופס פנייה מקוון. יש לצרף לפניה את כל המסמכים המוזכרים בפנייה או קשורים אליה. </a:t>
            </a:r>
          </a:p>
          <a:p>
            <a:pPr>
              <a:lnSpc>
                <a:spcPct val="150000"/>
              </a:lnSpc>
            </a:pPr>
            <a:r>
              <a:rPr lang="he-IL" sz="2000" dirty="0">
                <a:solidFill>
                  <a:srgbClr val="7195C7"/>
                </a:solidFill>
                <a:latin typeface="Fb Reading" pitchFamily="50" charset="-79"/>
                <a:cs typeface="Fb Reading" pitchFamily="50" charset="-79"/>
              </a:rPr>
              <a:t>יש לפרט בפניה:</a:t>
            </a:r>
          </a:p>
          <a:p>
            <a:pPr marL="342900" indent="-342900">
              <a:buFont typeface="Arial" panose="020B0604020202020204" pitchFamily="34" charset="0"/>
              <a:buChar char="•"/>
            </a:pPr>
            <a:r>
              <a:rPr lang="he-IL" sz="2000" dirty="0">
                <a:solidFill>
                  <a:schemeClr val="tx1">
                    <a:lumMod val="75000"/>
                    <a:lumOff val="25000"/>
                  </a:schemeClr>
                </a:solidFill>
                <a:latin typeface="Fb Reading" pitchFamily="50" charset="-79"/>
                <a:cs typeface="Fb Reading" pitchFamily="50" charset="-79"/>
              </a:rPr>
              <a:t>תלונה</a:t>
            </a:r>
            <a:r>
              <a:rPr lang="he-IL" sz="2000" dirty="0">
                <a:solidFill>
                  <a:schemeClr val="tx1">
                    <a:lumMod val="75000"/>
                    <a:lumOff val="25000"/>
                  </a:schemeClr>
                </a:solidFill>
                <a:latin typeface="Fb Reading Light" pitchFamily="50" charset="-79"/>
                <a:cs typeface="Fb Reading Light" pitchFamily="50" charset="-79"/>
              </a:rPr>
              <a:t> – מה היא התלונה של הפונה וכלפי מי?</a:t>
            </a:r>
          </a:p>
          <a:p>
            <a:pPr marL="342900" indent="-342900">
              <a:buFont typeface="Arial" panose="020B0604020202020204" pitchFamily="34" charset="0"/>
              <a:buChar char="•"/>
            </a:pPr>
            <a:r>
              <a:rPr lang="he-IL" sz="2000" dirty="0">
                <a:solidFill>
                  <a:schemeClr val="tx1">
                    <a:lumMod val="75000"/>
                    <a:lumOff val="25000"/>
                  </a:schemeClr>
                </a:solidFill>
                <a:latin typeface="Fb Reading" pitchFamily="50" charset="-79"/>
                <a:cs typeface="Fb Reading" pitchFamily="50" charset="-79"/>
              </a:rPr>
              <a:t>הסעד</a:t>
            </a:r>
            <a:r>
              <a:rPr lang="he-IL" sz="2000" dirty="0">
                <a:solidFill>
                  <a:schemeClr val="tx1">
                    <a:lumMod val="75000"/>
                    <a:lumOff val="25000"/>
                  </a:schemeClr>
                </a:solidFill>
                <a:latin typeface="Fb Reading Light" pitchFamily="50" charset="-79"/>
                <a:cs typeface="Fb Reading Light" pitchFamily="50" charset="-79"/>
              </a:rPr>
              <a:t> – מה הבקשה של הפונה מהממונה ובאילו צעדים מבקש הפונה מהממונה לנקוט.</a:t>
            </a:r>
          </a:p>
          <a:p>
            <a:pPr marL="342900" indent="-342900">
              <a:buFont typeface="Arial" panose="020B0604020202020204" pitchFamily="34" charset="0"/>
              <a:buChar char="•"/>
            </a:pPr>
            <a:r>
              <a:rPr lang="he-IL" sz="2000" dirty="0">
                <a:solidFill>
                  <a:schemeClr val="tx1">
                    <a:lumMod val="75000"/>
                    <a:lumOff val="25000"/>
                  </a:schemeClr>
                </a:solidFill>
                <a:latin typeface="Fb Reading" pitchFamily="50" charset="-79"/>
                <a:cs typeface="Fb Reading" pitchFamily="50" charset="-79"/>
              </a:rPr>
              <a:t>פרטים רלוונטיים </a:t>
            </a:r>
            <a:r>
              <a:rPr lang="he-IL" sz="2000" dirty="0">
                <a:solidFill>
                  <a:schemeClr val="tx1">
                    <a:lumMod val="75000"/>
                    <a:lumOff val="25000"/>
                  </a:schemeClr>
                </a:solidFill>
                <a:latin typeface="Fb Reading Light" pitchFamily="50" charset="-79"/>
                <a:cs typeface="Fb Reading Light" pitchFamily="50" charset="-79"/>
              </a:rPr>
              <a:t>– מי הגורם לפנייה (מארגן, עו"ד דיירים, יזם , מנהלת להתחדשות), האם הפונה חתם על הסכם ו/או מסמך אחר, מועד חתימת הפונה, זכויות הפונה בדירה ועוד.</a:t>
            </a:r>
          </a:p>
          <a:p>
            <a:r>
              <a:rPr lang="he-IL" sz="2000" dirty="0">
                <a:solidFill>
                  <a:schemeClr val="tx1">
                    <a:lumMod val="75000"/>
                    <a:lumOff val="25000"/>
                  </a:schemeClr>
                </a:solidFill>
                <a:latin typeface="Fb Reading Light" pitchFamily="50" charset="-79"/>
                <a:cs typeface="Fb Reading Light" pitchFamily="50" charset="-79"/>
              </a:rPr>
              <a:t>* יתכן שהממונה תדרוש להעביר פרטים ו/או מסמכים נוספים לפני שהפנייה תועבר לניילון.</a:t>
            </a:r>
          </a:p>
          <a:p>
            <a:r>
              <a:rPr lang="he-IL" sz="2000" dirty="0">
                <a:solidFill>
                  <a:schemeClr val="tx1">
                    <a:lumMod val="75000"/>
                    <a:lumOff val="25000"/>
                  </a:schemeClr>
                </a:solidFill>
                <a:latin typeface="Fb Reading Light" pitchFamily="50" charset="-79"/>
                <a:cs typeface="Fb Reading Light" pitchFamily="50" charset="-79"/>
              </a:rPr>
              <a:t>על פי החוק, הממונה נדרש לפרסם את החלטתו בפנייה </a:t>
            </a:r>
            <a:r>
              <a:rPr lang="he-IL" sz="2000" b="1" u="sng" dirty="0">
                <a:solidFill>
                  <a:schemeClr val="tx1">
                    <a:lumMod val="75000"/>
                    <a:lumOff val="25000"/>
                  </a:schemeClr>
                </a:solidFill>
                <a:latin typeface="Fb Reading Light" pitchFamily="50" charset="-79"/>
                <a:cs typeface="Fb Reading Light" pitchFamily="50" charset="-79"/>
              </a:rPr>
              <a:t>בתוך 90 יום ממועד הגשתה. </a:t>
            </a:r>
          </a:p>
          <a:p>
            <a:r>
              <a:rPr lang="he-IL" sz="2000" dirty="0">
                <a:solidFill>
                  <a:schemeClr val="tx1">
                    <a:lumMod val="75000"/>
                    <a:lumOff val="25000"/>
                  </a:schemeClr>
                </a:solidFill>
                <a:latin typeface="Fb Reading Light" pitchFamily="50" charset="-79"/>
                <a:cs typeface="Fb Reading Light" pitchFamily="50" charset="-79"/>
              </a:rPr>
              <a:t>הממונה רשאי </a:t>
            </a:r>
            <a:r>
              <a:rPr lang="he-IL" sz="2000" b="1" u="sng" dirty="0">
                <a:solidFill>
                  <a:schemeClr val="tx1">
                    <a:lumMod val="75000"/>
                    <a:lumOff val="25000"/>
                  </a:schemeClr>
                </a:solidFill>
                <a:latin typeface="Fb Reading Light" pitchFamily="50" charset="-79"/>
                <a:cs typeface="Fb Reading Light" pitchFamily="50" charset="-79"/>
              </a:rPr>
              <a:t>להאריך את זמן המענה ב- 90 יום נוספים</a:t>
            </a:r>
            <a:r>
              <a:rPr lang="he-IL" sz="2000" dirty="0">
                <a:solidFill>
                  <a:schemeClr val="tx1">
                    <a:lumMod val="75000"/>
                    <a:lumOff val="25000"/>
                  </a:schemeClr>
                </a:solidFill>
                <a:latin typeface="Fb Reading Light" pitchFamily="50" charset="-79"/>
                <a:cs typeface="Fb Reading Light" pitchFamily="50" charset="-79"/>
              </a:rPr>
              <a:t>. </a:t>
            </a:r>
          </a:p>
          <a:p>
            <a:endParaRPr lang="he-IL" sz="2400" dirty="0">
              <a:solidFill>
                <a:schemeClr val="tx1">
                  <a:lumMod val="75000"/>
                  <a:lumOff val="25000"/>
                </a:schemeClr>
              </a:solidFill>
              <a:latin typeface="Fb Reading Light" pitchFamily="50" charset="-79"/>
              <a:cs typeface="Fb Reading Light" pitchFamily="50" charset="-79"/>
            </a:endParaRPr>
          </a:p>
        </p:txBody>
      </p:sp>
      <p:pic>
        <p:nvPicPr>
          <p:cNvPr id="6" name="תמונה 5">
            <a:extLst>
              <a:ext uri="{FF2B5EF4-FFF2-40B4-BE49-F238E27FC236}">
                <a16:creationId xmlns:a16="http://schemas.microsoft.com/office/drawing/2014/main" id="{525E19A0-52EC-42BD-F57B-B18C3769606A}"/>
              </a:ext>
            </a:extLst>
          </p:cNvPr>
          <p:cNvPicPr>
            <a:picLocks noChangeAspect="1"/>
          </p:cNvPicPr>
          <p:nvPr/>
        </p:nvPicPr>
        <p:blipFill rotWithShape="1">
          <a:blip r:embed="rId3"/>
          <a:srcRect l="2011" r="9287"/>
          <a:stretch/>
        </p:blipFill>
        <p:spPr>
          <a:xfrm>
            <a:off x="5272879" y="5105873"/>
            <a:ext cx="6153912" cy="1301814"/>
          </a:xfrm>
          <a:prstGeom prst="rect">
            <a:avLst/>
          </a:prstGeom>
          <a:effectLst>
            <a:outerShdw blurRad="63500" sx="102000" sy="102000" algn="ctr" rotWithShape="0">
              <a:prstClr val="black">
                <a:alpha val="40000"/>
              </a:prstClr>
            </a:outerShdw>
          </a:effectLst>
        </p:spPr>
      </p:pic>
      <p:sp>
        <p:nvSpPr>
          <p:cNvPr id="8" name="תיבת טקסט 7">
            <a:extLst>
              <a:ext uri="{FF2B5EF4-FFF2-40B4-BE49-F238E27FC236}">
                <a16:creationId xmlns:a16="http://schemas.microsoft.com/office/drawing/2014/main" id="{E9EC409F-A2F4-ACAE-C5CC-D0536ECD0038}"/>
              </a:ext>
            </a:extLst>
          </p:cNvPr>
          <p:cNvSpPr txBox="1"/>
          <p:nvPr/>
        </p:nvSpPr>
        <p:spPr>
          <a:xfrm>
            <a:off x="2286000" y="5295115"/>
            <a:ext cx="2704913" cy="923330"/>
          </a:xfrm>
          <a:prstGeom prst="rect">
            <a:avLst/>
          </a:prstGeom>
          <a:noFill/>
        </p:spPr>
        <p:txBody>
          <a:bodyPr wrap="square">
            <a:spAutoFit/>
          </a:bodyPr>
          <a:lstStyle/>
          <a:p>
            <a:r>
              <a:rPr lang="he-IL" dirty="0">
                <a:hlinkClick r:id="rId4"/>
              </a:rPr>
              <a:t>https://www.gov.il/he/departments/units/hamemuna_al_pniyot_hadayarim</a:t>
            </a:r>
            <a:r>
              <a:rPr lang="he-IL" dirty="0"/>
              <a:t> </a:t>
            </a:r>
          </a:p>
        </p:txBody>
      </p:sp>
      <p:sp>
        <p:nvSpPr>
          <p:cNvPr id="7" name="תיבת טקסט 3">
            <a:extLst>
              <a:ext uri="{FF2B5EF4-FFF2-40B4-BE49-F238E27FC236}">
                <a16:creationId xmlns:a16="http://schemas.microsoft.com/office/drawing/2014/main" id="{3231CAEB-8A0E-48C6-895D-48EE76E11881}"/>
              </a:ext>
            </a:extLst>
          </p:cNvPr>
          <p:cNvSpPr txBox="1"/>
          <p:nvPr/>
        </p:nvSpPr>
        <p:spPr>
          <a:xfrm>
            <a:off x="5389084" y="657981"/>
            <a:ext cx="6153912" cy="523220"/>
          </a:xfrm>
          <a:prstGeom prst="rect">
            <a:avLst/>
          </a:prstGeom>
          <a:noFill/>
        </p:spPr>
        <p:txBody>
          <a:bodyPr wrap="square">
            <a:spAutoFit/>
          </a:bodyPr>
          <a:lstStyle/>
          <a:p>
            <a:r>
              <a:rPr lang="he-IL" sz="2800" b="1" u="sng" dirty="0">
                <a:solidFill>
                  <a:srgbClr val="7195C7"/>
                </a:solidFill>
                <a:latin typeface="Fb Reading" pitchFamily="50" charset="-79"/>
                <a:cs typeface="Fb Reading" pitchFamily="50" charset="-79"/>
              </a:rPr>
              <a:t>כיצד פונים אל ממונה?</a:t>
            </a:r>
          </a:p>
        </p:txBody>
      </p:sp>
    </p:spTree>
    <p:extLst>
      <p:ext uri="{BB962C8B-B14F-4D97-AF65-F5344CB8AC3E}">
        <p14:creationId xmlns:p14="http://schemas.microsoft.com/office/powerpoint/2010/main" val="40535434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7BAF0C30-178F-4E94-A592-75751E0657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66" y="0"/>
            <a:ext cx="12182534" cy="6858000"/>
          </a:xfrm>
          <a:prstGeom prst="rect">
            <a:avLst/>
          </a:prstGeom>
        </p:spPr>
      </p:pic>
      <p:sp>
        <p:nvSpPr>
          <p:cNvPr id="5" name="תיבת טקסט 4">
            <a:extLst>
              <a:ext uri="{FF2B5EF4-FFF2-40B4-BE49-F238E27FC236}">
                <a16:creationId xmlns:a16="http://schemas.microsoft.com/office/drawing/2014/main" id="{3F06ECFE-3576-EBA6-4577-3EB96D631ED7}"/>
              </a:ext>
            </a:extLst>
          </p:cNvPr>
          <p:cNvSpPr txBox="1"/>
          <p:nvPr/>
        </p:nvSpPr>
        <p:spPr>
          <a:xfrm>
            <a:off x="1600012" y="1398705"/>
            <a:ext cx="10180727" cy="4801314"/>
          </a:xfrm>
          <a:prstGeom prst="rect">
            <a:avLst/>
          </a:prstGeom>
          <a:noFill/>
        </p:spPr>
        <p:txBody>
          <a:bodyPr wrap="square">
            <a:spAutoFit/>
          </a:bodyPr>
          <a:lstStyle/>
          <a:p>
            <a:r>
              <a:rPr lang="he-IL" dirty="0">
                <a:solidFill>
                  <a:schemeClr val="tx1">
                    <a:lumMod val="75000"/>
                    <a:lumOff val="25000"/>
                  </a:schemeClr>
                </a:solidFill>
                <a:latin typeface="Fb Reading Light" pitchFamily="50" charset="-79"/>
                <a:cs typeface="Fb Reading Light" pitchFamily="50" charset="-79"/>
              </a:rPr>
              <a:t>פנייה </a:t>
            </a:r>
            <a:r>
              <a:rPr lang="he-IL" dirty="0">
                <a:solidFill>
                  <a:schemeClr val="tx1">
                    <a:lumMod val="75000"/>
                    <a:lumOff val="25000"/>
                  </a:schemeClr>
                </a:solidFill>
                <a:latin typeface="Fb Reading" pitchFamily="50" charset="-79"/>
                <a:cs typeface="Fb Reading" pitchFamily="50" charset="-79"/>
              </a:rPr>
              <a:t>לביטול זכייה של יזמים במכרז </a:t>
            </a:r>
            <a:r>
              <a:rPr lang="he-IL" dirty="0">
                <a:solidFill>
                  <a:schemeClr val="tx1">
                    <a:lumMod val="75000"/>
                    <a:lumOff val="25000"/>
                  </a:schemeClr>
                </a:solidFill>
                <a:latin typeface="Fb Reading Light" pitchFamily="50" charset="-79"/>
                <a:cs typeface="Fb Reading Light" pitchFamily="50" charset="-79"/>
              </a:rPr>
              <a:t>לבחירת יזם שנערך על ידי נציגות בעלי דירות במתחם פינוי ובינוי. הסיבה לביטול הזכייה, נטען בפנייה, </a:t>
            </a:r>
            <a:r>
              <a:rPr lang="he-IL" dirty="0">
                <a:solidFill>
                  <a:schemeClr val="tx1">
                    <a:lumMod val="75000"/>
                    <a:lumOff val="25000"/>
                  </a:schemeClr>
                </a:solidFill>
                <a:latin typeface="Fb Reading" pitchFamily="50" charset="-79"/>
                <a:cs typeface="Fb Reading" pitchFamily="50" charset="-79"/>
              </a:rPr>
              <a:t>היא התחייבות היזמים שזכו במכרז למתן תמורה עודפת </a:t>
            </a:r>
            <a:r>
              <a:rPr lang="he-IL" u="sng" dirty="0">
                <a:solidFill>
                  <a:schemeClr val="tx1">
                    <a:lumMod val="75000"/>
                    <a:lumOff val="25000"/>
                  </a:schemeClr>
                </a:solidFill>
                <a:latin typeface="Fb Reading" pitchFamily="50" charset="-79"/>
                <a:cs typeface="Fb Reading" pitchFamily="50" charset="-79"/>
              </a:rPr>
              <a:t>לאחד מבעלי הדירות בגין פעילותו של אותו בעל דירה לקידום עניינם, התחייבות שהוסתרה מבעלי הדירות. </a:t>
            </a:r>
          </a:p>
          <a:p>
            <a:r>
              <a:rPr lang="he-IL" dirty="0">
                <a:solidFill>
                  <a:schemeClr val="tx1">
                    <a:lumMod val="75000"/>
                    <a:lumOff val="25000"/>
                  </a:schemeClr>
                </a:solidFill>
                <a:latin typeface="Fb Reading" pitchFamily="50" charset="-79"/>
                <a:cs typeface="Fb Reading" pitchFamily="50" charset="-79"/>
              </a:rPr>
              <a:t>הפנייה נדחתה. הממונה קבעה כי – </a:t>
            </a:r>
          </a:p>
          <a:p>
            <a:endParaRPr lang="he-IL" dirty="0">
              <a:solidFill>
                <a:schemeClr val="tx1">
                  <a:lumMod val="75000"/>
                  <a:lumOff val="25000"/>
                </a:schemeClr>
              </a:solidFill>
              <a:latin typeface="Fb Reading Light" pitchFamily="50" charset="-79"/>
              <a:cs typeface="Fb Reading Light" pitchFamily="50" charset="-79"/>
            </a:endParaRPr>
          </a:p>
          <a:p>
            <a:r>
              <a:rPr lang="he-IL" u="sng" dirty="0">
                <a:solidFill>
                  <a:schemeClr val="tx1">
                    <a:lumMod val="75000"/>
                    <a:lumOff val="25000"/>
                  </a:schemeClr>
                </a:solidFill>
                <a:latin typeface="Fb Reading Light" pitchFamily="50" charset="-79"/>
                <a:cs typeface="Fb Reading Light" pitchFamily="50" charset="-79"/>
              </a:rPr>
              <a:t>הוראת סעיף 6 לחוק פינוי ובינוי (עידוד מיזמי פינוי ובינוי), התשס"ו-2006</a:t>
            </a:r>
            <a:r>
              <a:rPr lang="he-IL" dirty="0">
                <a:solidFill>
                  <a:schemeClr val="tx1">
                    <a:lumMod val="75000"/>
                    <a:lumOff val="25000"/>
                  </a:schemeClr>
                </a:solidFill>
                <a:latin typeface="Fb Reading Light" pitchFamily="50" charset="-79"/>
                <a:cs typeface="Fb Reading Light" pitchFamily="50" charset="-79"/>
              </a:rPr>
              <a:t> (להלן: "</a:t>
            </a:r>
            <a:r>
              <a:rPr lang="he-IL" b="1" dirty="0">
                <a:solidFill>
                  <a:schemeClr val="tx1">
                    <a:lumMod val="75000"/>
                    <a:lumOff val="25000"/>
                  </a:schemeClr>
                </a:solidFill>
                <a:latin typeface="Fb Reading Light" pitchFamily="50" charset="-79"/>
                <a:cs typeface="Fb Reading Light" pitchFamily="50" charset="-79"/>
              </a:rPr>
              <a:t>החוק</a:t>
            </a:r>
            <a:r>
              <a:rPr lang="he-IL" dirty="0">
                <a:solidFill>
                  <a:schemeClr val="tx1">
                    <a:lumMod val="75000"/>
                    <a:lumOff val="25000"/>
                  </a:schemeClr>
                </a:solidFill>
                <a:latin typeface="Fb Reading Light" pitchFamily="50" charset="-79"/>
                <a:cs typeface="Fb Reading Light" pitchFamily="50" charset="-79"/>
              </a:rPr>
              <a:t>"), אשר קובעת שעל מי שעתיד לקבל מהיזם תמורה לדווח על כך לבעלי הדירות, ואם לא עשה כן, </a:t>
            </a:r>
            <a:r>
              <a:rPr lang="he-IL" b="1" dirty="0">
                <a:solidFill>
                  <a:schemeClr val="tx1">
                    <a:lumMod val="75000"/>
                    <a:lumOff val="25000"/>
                  </a:schemeClr>
                </a:solidFill>
                <a:latin typeface="Fb Reading Light" pitchFamily="50" charset="-79"/>
                <a:cs typeface="Fb Reading Light" pitchFamily="50" charset="-79"/>
              </a:rPr>
              <a:t>יהא בכך עילה לחזרתו של דייר מהסכמה שנתן לעסקת פינוי בינוי, אינה חלה בענייננו</a:t>
            </a:r>
            <a:r>
              <a:rPr lang="he-IL" dirty="0">
                <a:solidFill>
                  <a:schemeClr val="tx1">
                    <a:lumMod val="75000"/>
                    <a:lumOff val="25000"/>
                  </a:schemeClr>
                </a:solidFill>
                <a:latin typeface="Fb Reading Light" pitchFamily="50" charset="-79"/>
                <a:cs typeface="Fb Reading Light" pitchFamily="50" charset="-79"/>
              </a:rPr>
              <a:t>. זאת, משום שחובת הגילוי הקמה לפי סעיף זה מתייחסת לתמורה עבור </a:t>
            </a:r>
            <a:r>
              <a:rPr lang="he-IL" b="1" dirty="0">
                <a:solidFill>
                  <a:schemeClr val="tx1">
                    <a:lumMod val="75000"/>
                    <a:lumOff val="25000"/>
                  </a:schemeClr>
                </a:solidFill>
                <a:latin typeface="Fb Reading Light" pitchFamily="50" charset="-79"/>
                <a:cs typeface="Fb Reading Light" pitchFamily="50" charset="-79"/>
              </a:rPr>
              <a:t>דירתו של מקבל התמורה, בעוד שבענייננו מדובר בתמורה עבור שירות שניתן על ידי מקבל הדירה ליזם, תמורה שאינה בגדר תמורה עודפת כמשמעותה בסעיף 6(ב) לחוק.</a:t>
            </a:r>
          </a:p>
          <a:p>
            <a:r>
              <a:rPr lang="he-IL" dirty="0">
                <a:solidFill>
                  <a:schemeClr val="tx1">
                    <a:lumMod val="75000"/>
                    <a:lumOff val="25000"/>
                  </a:schemeClr>
                </a:solidFill>
                <a:latin typeface="Fb Reading Light" pitchFamily="50" charset="-79"/>
                <a:cs typeface="Fb Reading Light" pitchFamily="50" charset="-79"/>
              </a:rPr>
              <a:t>סעיף 6(ב) לחוק מקים "עילה לחזרתו של דייר מהסכמה שנתן לעסקת פינוי ובינוי ... ". בעניינו, הזכייה במכרז שאותה מבקשים לבטל, אף שהיא עשויה להביא בעקבותיה לחתימה על עסקאות פינוי ובינוי, </a:t>
            </a:r>
            <a:r>
              <a:rPr lang="he-IL" dirty="0">
                <a:solidFill>
                  <a:schemeClr val="tx1">
                    <a:lumMod val="75000"/>
                    <a:lumOff val="25000"/>
                  </a:schemeClr>
                </a:solidFill>
                <a:latin typeface="Fb Reading" pitchFamily="50" charset="-79"/>
                <a:cs typeface="Fb Reading" pitchFamily="50" charset="-79"/>
              </a:rPr>
              <a:t>היא כשלעצמה אינה עסקת פינוי ובינוי. </a:t>
            </a:r>
          </a:p>
          <a:p>
            <a:r>
              <a:rPr lang="he-IL" dirty="0">
                <a:solidFill>
                  <a:schemeClr val="tx1">
                    <a:lumMod val="75000"/>
                    <a:lumOff val="25000"/>
                  </a:schemeClr>
                </a:solidFill>
                <a:latin typeface="Fb Reading Light" pitchFamily="50" charset="-79"/>
                <a:cs typeface="Fb Reading Light" pitchFamily="50" charset="-79"/>
              </a:rPr>
              <a:t>אפילו נניח שדינו של המכרז כדין עסקת פינוי ובינוי, העילה הקמה במקרה כזה מכוח סעיף 6(ב) היא "לחזרתו של דייר מהסכמה שנתן לעסקה". </a:t>
            </a:r>
            <a:r>
              <a:rPr lang="he-IL" dirty="0">
                <a:solidFill>
                  <a:schemeClr val="tx1">
                    <a:lumMod val="75000"/>
                    <a:lumOff val="25000"/>
                  </a:schemeClr>
                </a:solidFill>
                <a:latin typeface="Fb Reading" pitchFamily="50" charset="-79"/>
                <a:cs typeface="Fb Reading" pitchFamily="50" charset="-79"/>
              </a:rPr>
              <a:t>אין מדובר, לפיכך, בבטלות העסקה - הזכייה במכרז, אלא במתן זכות לבעל הדירה לחזור בו מן העסקה אם ירצה בכך, ובפנייה לא נטען שנציגות בעלי הדירות או בעלי דירות אחרים (מלבד הפונה) מבקשים לבטל את המכרז.</a:t>
            </a:r>
          </a:p>
        </p:txBody>
      </p:sp>
      <p:sp>
        <p:nvSpPr>
          <p:cNvPr id="6" name="תיבת טקסט 3">
            <a:extLst>
              <a:ext uri="{FF2B5EF4-FFF2-40B4-BE49-F238E27FC236}">
                <a16:creationId xmlns:a16="http://schemas.microsoft.com/office/drawing/2014/main" id="{A7C3EF5C-A988-4EDE-AEC3-B3E5409D3A27}"/>
              </a:ext>
            </a:extLst>
          </p:cNvPr>
          <p:cNvSpPr txBox="1"/>
          <p:nvPr/>
        </p:nvSpPr>
        <p:spPr>
          <a:xfrm>
            <a:off x="5389084" y="657981"/>
            <a:ext cx="6153912" cy="523220"/>
          </a:xfrm>
          <a:prstGeom prst="rect">
            <a:avLst/>
          </a:prstGeom>
          <a:noFill/>
        </p:spPr>
        <p:txBody>
          <a:bodyPr wrap="square">
            <a:spAutoFit/>
          </a:bodyPr>
          <a:lstStyle/>
          <a:p>
            <a:r>
              <a:rPr lang="he-IL" sz="2800" b="1" u="sng" dirty="0">
                <a:solidFill>
                  <a:srgbClr val="7195C7"/>
                </a:solidFill>
                <a:latin typeface="Fb Reading" pitchFamily="50" charset="-79"/>
                <a:cs typeface="Fb Reading" pitchFamily="50" charset="-79"/>
              </a:rPr>
              <a:t>דוגמא להחלטת הממונה</a:t>
            </a:r>
          </a:p>
        </p:txBody>
      </p:sp>
    </p:spTree>
    <p:extLst>
      <p:ext uri="{BB962C8B-B14F-4D97-AF65-F5344CB8AC3E}">
        <p14:creationId xmlns:p14="http://schemas.microsoft.com/office/powerpoint/2010/main" val="27246989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תמונה 12">
            <a:extLst>
              <a:ext uri="{FF2B5EF4-FFF2-40B4-BE49-F238E27FC236}">
                <a16:creationId xmlns:a16="http://schemas.microsoft.com/office/drawing/2014/main" id="{1C888BAD-5D59-4729-B97E-4ACA9A8145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66" y="0"/>
            <a:ext cx="12182534" cy="6858000"/>
          </a:xfrm>
          <a:prstGeom prst="rect">
            <a:avLst/>
          </a:prstGeom>
        </p:spPr>
      </p:pic>
      <p:sp>
        <p:nvSpPr>
          <p:cNvPr id="6" name="תיבת טקסט 5">
            <a:extLst>
              <a:ext uri="{FF2B5EF4-FFF2-40B4-BE49-F238E27FC236}">
                <a16:creationId xmlns:a16="http://schemas.microsoft.com/office/drawing/2014/main" id="{3B03E036-9836-4BAD-9145-050834D6DEC0}"/>
              </a:ext>
            </a:extLst>
          </p:cNvPr>
          <p:cNvSpPr txBox="1"/>
          <p:nvPr/>
        </p:nvSpPr>
        <p:spPr>
          <a:xfrm>
            <a:off x="3818602" y="1702070"/>
            <a:ext cx="7724394" cy="2185214"/>
          </a:xfrm>
          <a:prstGeom prst="rect">
            <a:avLst/>
          </a:prstGeom>
          <a:noFill/>
        </p:spPr>
        <p:txBody>
          <a:bodyPr wrap="square">
            <a:spAutoFit/>
          </a:bodyPr>
          <a:lstStyle/>
          <a:p>
            <a:pPr algn="just" fontAlgn="base"/>
            <a:r>
              <a:rPr lang="he-IL" sz="2000" dirty="0">
                <a:solidFill>
                  <a:schemeClr val="tx1">
                    <a:lumMod val="75000"/>
                    <a:lumOff val="25000"/>
                  </a:schemeClr>
                </a:solidFill>
                <a:effectLst/>
                <a:latin typeface="Fb Reading Light" pitchFamily="50" charset="-79"/>
                <a:cs typeface="Fb Reading Light" pitchFamily="50" charset="-79"/>
              </a:rPr>
              <a:t>החלטת הממונה, כי פניית דייר היא מוצדקת בשל הפרת הוראות כל דין, תהיה קביעתו </a:t>
            </a:r>
            <a:r>
              <a:rPr lang="he-IL" sz="2000" dirty="0">
                <a:solidFill>
                  <a:schemeClr val="tx1">
                    <a:lumMod val="75000"/>
                    <a:lumOff val="25000"/>
                  </a:schemeClr>
                </a:solidFill>
                <a:effectLst/>
                <a:latin typeface="Fb Reading" pitchFamily="50" charset="-79"/>
                <a:cs typeface="Fb Reading" pitchFamily="50" charset="-79"/>
              </a:rPr>
              <a:t>ראיה לכאורה לנקבע בה בכל הליך משפט</a:t>
            </a:r>
            <a:r>
              <a:rPr lang="he-IL" sz="2000" dirty="0">
                <a:solidFill>
                  <a:schemeClr val="tx1">
                    <a:lumMod val="75000"/>
                    <a:lumOff val="25000"/>
                  </a:schemeClr>
                </a:solidFill>
                <a:effectLst/>
                <a:latin typeface="Fb Reading Light" pitchFamily="50" charset="-79"/>
                <a:cs typeface="Fb Reading Light" pitchFamily="50" charset="-79"/>
              </a:rPr>
              <a:t>. כלומר, הפונה לא יצטרך להוכיח את טענותיו אם פנייתו נמצאה מוצדקת. אך אם יובאו לפני בית המשפט ראיות נגדיות שצריכות לסתור את קביעת הממונה, בית המשפט יכול לפסוק בניגוד לקביעת הממונה. </a:t>
            </a:r>
          </a:p>
          <a:p>
            <a:br>
              <a:rPr lang="he-IL" dirty="0">
                <a:solidFill>
                  <a:schemeClr val="tx1">
                    <a:lumMod val="75000"/>
                    <a:lumOff val="25000"/>
                  </a:schemeClr>
                </a:solidFill>
                <a:effectLst/>
                <a:latin typeface="var(--ricos-custom-p-font-family,unset)"/>
              </a:rPr>
            </a:br>
            <a:endParaRPr lang="he-IL" dirty="0">
              <a:solidFill>
                <a:schemeClr val="tx1">
                  <a:lumMod val="75000"/>
                  <a:lumOff val="25000"/>
                </a:schemeClr>
              </a:solidFill>
            </a:endParaRPr>
          </a:p>
        </p:txBody>
      </p:sp>
      <p:pic>
        <p:nvPicPr>
          <p:cNvPr id="10" name="תמונה 9">
            <a:extLst>
              <a:ext uri="{FF2B5EF4-FFF2-40B4-BE49-F238E27FC236}">
                <a16:creationId xmlns:a16="http://schemas.microsoft.com/office/drawing/2014/main" id="{0B70AFD6-60A6-D375-CB16-93250A36F339}"/>
              </a:ext>
            </a:extLst>
          </p:cNvPr>
          <p:cNvPicPr>
            <a:picLocks noChangeAspect="1"/>
          </p:cNvPicPr>
          <p:nvPr/>
        </p:nvPicPr>
        <p:blipFill rotWithShape="1">
          <a:blip r:embed="rId3"/>
          <a:srcRect l="2993" r="501"/>
          <a:stretch/>
        </p:blipFill>
        <p:spPr>
          <a:xfrm>
            <a:off x="4926562" y="5155931"/>
            <a:ext cx="6616434" cy="1052548"/>
          </a:xfrm>
          <a:prstGeom prst="rect">
            <a:avLst/>
          </a:prstGeom>
          <a:effectLst>
            <a:outerShdw blurRad="63500" sx="102000" sy="102000" algn="ctr" rotWithShape="0">
              <a:prstClr val="black">
                <a:alpha val="40000"/>
              </a:prstClr>
            </a:outerShdw>
          </a:effectLst>
        </p:spPr>
      </p:pic>
      <p:pic>
        <p:nvPicPr>
          <p:cNvPr id="5" name="תמונה 4">
            <a:extLst>
              <a:ext uri="{FF2B5EF4-FFF2-40B4-BE49-F238E27FC236}">
                <a16:creationId xmlns:a16="http://schemas.microsoft.com/office/drawing/2014/main" id="{A16BB36C-E4E3-A57B-7076-24874C4AE160}"/>
              </a:ext>
            </a:extLst>
          </p:cNvPr>
          <p:cNvPicPr>
            <a:picLocks noChangeAspect="1"/>
          </p:cNvPicPr>
          <p:nvPr/>
        </p:nvPicPr>
        <p:blipFill rotWithShape="1">
          <a:blip r:embed="rId4"/>
          <a:srcRect l="2275" r="1375"/>
          <a:stretch/>
        </p:blipFill>
        <p:spPr>
          <a:xfrm>
            <a:off x="4926563" y="3660724"/>
            <a:ext cx="6616434" cy="1197540"/>
          </a:xfrm>
          <a:prstGeom prst="rect">
            <a:avLst/>
          </a:prstGeom>
          <a:effectLst>
            <a:outerShdw blurRad="63500" sx="102000" sy="102000" algn="ctr" rotWithShape="0">
              <a:prstClr val="black">
                <a:alpha val="40000"/>
              </a:prstClr>
            </a:outerShdw>
          </a:effectLst>
        </p:spPr>
      </p:pic>
      <p:sp>
        <p:nvSpPr>
          <p:cNvPr id="7" name="תיבת טקסט 6">
            <a:extLst>
              <a:ext uri="{FF2B5EF4-FFF2-40B4-BE49-F238E27FC236}">
                <a16:creationId xmlns:a16="http://schemas.microsoft.com/office/drawing/2014/main" id="{85C51C2E-22E0-C47E-124D-9EACE3AFD6D7}"/>
              </a:ext>
            </a:extLst>
          </p:cNvPr>
          <p:cNvSpPr txBox="1"/>
          <p:nvPr/>
        </p:nvSpPr>
        <p:spPr>
          <a:xfrm>
            <a:off x="773366" y="1101905"/>
            <a:ext cx="2620426" cy="923330"/>
          </a:xfrm>
          <a:prstGeom prst="rect">
            <a:avLst/>
          </a:prstGeom>
          <a:noFill/>
        </p:spPr>
        <p:txBody>
          <a:bodyPr wrap="square" rtlCol="1">
            <a:spAutoFit/>
          </a:bodyPr>
          <a:lstStyle/>
          <a:p>
            <a:pPr algn="ctr"/>
            <a:r>
              <a:rPr lang="he-IL" dirty="0">
                <a:solidFill>
                  <a:srgbClr val="7195C7"/>
                </a:solidFill>
                <a:latin typeface="Fb Reading" pitchFamily="50" charset="-79"/>
                <a:cs typeface="Fb Reading" pitchFamily="50" charset="-79"/>
              </a:rPr>
              <a:t>נמצא כי תלונה מצודקת - </a:t>
            </a:r>
          </a:p>
          <a:p>
            <a:pPr algn="ctr"/>
            <a:r>
              <a:rPr lang="he-IL" dirty="0">
                <a:solidFill>
                  <a:srgbClr val="7195C7"/>
                </a:solidFill>
                <a:latin typeface="Fb Reading" pitchFamily="50" charset="-79"/>
                <a:cs typeface="Fb Reading" pitchFamily="50" charset="-79"/>
              </a:rPr>
              <a:t>הודיע הממונה לכל מי שהפנייה נוגעת אליו</a:t>
            </a:r>
          </a:p>
        </p:txBody>
      </p:sp>
      <p:sp>
        <p:nvSpPr>
          <p:cNvPr id="9" name="חץ: ימינה 8">
            <a:extLst>
              <a:ext uri="{FF2B5EF4-FFF2-40B4-BE49-F238E27FC236}">
                <a16:creationId xmlns:a16="http://schemas.microsoft.com/office/drawing/2014/main" id="{3B58F7D6-C182-C772-A292-432029081F90}"/>
              </a:ext>
            </a:extLst>
          </p:cNvPr>
          <p:cNvSpPr/>
          <p:nvPr/>
        </p:nvSpPr>
        <p:spPr>
          <a:xfrm rot="5400000">
            <a:off x="1524289" y="2290923"/>
            <a:ext cx="1118580" cy="1005840"/>
          </a:xfrm>
          <a:prstGeom prst="rightArrow">
            <a:avLst/>
          </a:prstGeom>
          <a:solidFill>
            <a:srgbClr val="F7A89B"/>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solidFill>
                <a:srgbClr val="F7A89B"/>
              </a:solidFill>
            </a:endParaRPr>
          </a:p>
        </p:txBody>
      </p:sp>
      <p:sp>
        <p:nvSpPr>
          <p:cNvPr id="12" name="תיבת טקסט 11">
            <a:extLst>
              <a:ext uri="{FF2B5EF4-FFF2-40B4-BE49-F238E27FC236}">
                <a16:creationId xmlns:a16="http://schemas.microsoft.com/office/drawing/2014/main" id="{1525C6A9-04DA-18F9-C273-1064F933DE3F}"/>
              </a:ext>
            </a:extLst>
          </p:cNvPr>
          <p:cNvSpPr txBox="1"/>
          <p:nvPr/>
        </p:nvSpPr>
        <p:spPr>
          <a:xfrm>
            <a:off x="1235811" y="3523374"/>
            <a:ext cx="1746504" cy="646331"/>
          </a:xfrm>
          <a:prstGeom prst="rect">
            <a:avLst/>
          </a:prstGeom>
          <a:noFill/>
        </p:spPr>
        <p:txBody>
          <a:bodyPr wrap="square" rtlCol="1">
            <a:spAutoFit/>
          </a:bodyPr>
          <a:lstStyle/>
          <a:p>
            <a:pPr algn="ctr"/>
            <a:r>
              <a:rPr lang="he-IL" dirty="0">
                <a:solidFill>
                  <a:srgbClr val="7195C7"/>
                </a:solidFill>
                <a:latin typeface="Fb Reading" pitchFamily="50" charset="-79"/>
                <a:cs typeface="Fb Reading" pitchFamily="50" charset="-79"/>
              </a:rPr>
              <a:t>החלטת הממונה תפורסם לציבור</a:t>
            </a:r>
          </a:p>
        </p:txBody>
      </p:sp>
      <p:sp>
        <p:nvSpPr>
          <p:cNvPr id="11" name="תיבת טקסט 3">
            <a:extLst>
              <a:ext uri="{FF2B5EF4-FFF2-40B4-BE49-F238E27FC236}">
                <a16:creationId xmlns:a16="http://schemas.microsoft.com/office/drawing/2014/main" id="{48E89AB2-E3D2-497C-83E9-274679409EAE}"/>
              </a:ext>
            </a:extLst>
          </p:cNvPr>
          <p:cNvSpPr txBox="1"/>
          <p:nvPr/>
        </p:nvSpPr>
        <p:spPr>
          <a:xfrm>
            <a:off x="5389084" y="657981"/>
            <a:ext cx="6153912" cy="954107"/>
          </a:xfrm>
          <a:prstGeom prst="rect">
            <a:avLst/>
          </a:prstGeom>
          <a:noFill/>
        </p:spPr>
        <p:txBody>
          <a:bodyPr wrap="square">
            <a:spAutoFit/>
          </a:bodyPr>
          <a:lstStyle/>
          <a:p>
            <a:r>
              <a:rPr lang="he-IL" sz="2800" b="1" u="sng" dirty="0">
                <a:solidFill>
                  <a:srgbClr val="7195C7"/>
                </a:solidFill>
                <a:latin typeface="Fb Reading" pitchFamily="50" charset="-79"/>
                <a:cs typeface="Fb Reading" pitchFamily="50" charset="-79"/>
              </a:rPr>
              <a:t>לאחר מתן החלטת הממונה,</a:t>
            </a:r>
          </a:p>
          <a:p>
            <a:r>
              <a:rPr lang="he-IL" sz="2800" b="1" u="sng" dirty="0">
                <a:solidFill>
                  <a:srgbClr val="7195C7"/>
                </a:solidFill>
                <a:latin typeface="Fb Reading" pitchFamily="50" charset="-79"/>
                <a:cs typeface="Fb Reading" pitchFamily="50" charset="-79"/>
              </a:rPr>
              <a:t>מהו תוקף ההחלטה בהליך משפטי?</a:t>
            </a:r>
          </a:p>
        </p:txBody>
      </p:sp>
      <p:pic>
        <p:nvPicPr>
          <p:cNvPr id="15" name="גרפיקה 14">
            <a:extLst>
              <a:ext uri="{FF2B5EF4-FFF2-40B4-BE49-F238E27FC236}">
                <a16:creationId xmlns:a16="http://schemas.microsoft.com/office/drawing/2014/main" id="{B15CB973-07D6-4DDD-B120-FFD3A59077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7662" y="4339946"/>
            <a:ext cx="3010831" cy="2161199"/>
          </a:xfrm>
          <a:prstGeom prst="rect">
            <a:avLst/>
          </a:prstGeom>
        </p:spPr>
      </p:pic>
    </p:spTree>
    <p:extLst>
      <p:ext uri="{BB962C8B-B14F-4D97-AF65-F5344CB8AC3E}">
        <p14:creationId xmlns:p14="http://schemas.microsoft.com/office/powerpoint/2010/main" val="37447694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31494E40-7D02-49A3-8889-DEBD9A8FC1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3" y="0"/>
            <a:ext cx="12182534" cy="6858000"/>
          </a:xfrm>
          <a:prstGeom prst="rect">
            <a:avLst/>
          </a:prstGeom>
        </p:spPr>
      </p:pic>
      <p:sp>
        <p:nvSpPr>
          <p:cNvPr id="2" name="תיבת טקסט 1">
            <a:extLst>
              <a:ext uri="{FF2B5EF4-FFF2-40B4-BE49-F238E27FC236}">
                <a16:creationId xmlns:a16="http://schemas.microsoft.com/office/drawing/2014/main" id="{22616A34-761D-8039-4A93-7216F2935ECD}"/>
              </a:ext>
            </a:extLst>
          </p:cNvPr>
          <p:cNvSpPr txBox="1"/>
          <p:nvPr/>
        </p:nvSpPr>
        <p:spPr>
          <a:xfrm>
            <a:off x="6803136" y="4261104"/>
            <a:ext cx="3566160" cy="461665"/>
          </a:xfrm>
          <a:prstGeom prst="rect">
            <a:avLst/>
          </a:prstGeom>
          <a:noFill/>
        </p:spPr>
        <p:txBody>
          <a:bodyPr wrap="square" rtlCol="1">
            <a:spAutoFit/>
          </a:bodyPr>
          <a:lstStyle/>
          <a:p>
            <a:r>
              <a:rPr lang="he-IL" sz="2400" b="1" dirty="0">
                <a:solidFill>
                  <a:schemeClr val="tx1">
                    <a:lumMod val="75000"/>
                    <a:lumOff val="25000"/>
                  </a:schemeClr>
                </a:solidFill>
                <a:latin typeface="Fb Reading Light" pitchFamily="50" charset="-79"/>
                <a:cs typeface="Fb Reading Light" pitchFamily="50" charset="-79"/>
              </a:rPr>
              <a:t>עו"ד שותף – יוסי קליין</a:t>
            </a:r>
          </a:p>
        </p:txBody>
      </p:sp>
    </p:spTree>
    <p:extLst>
      <p:ext uri="{BB962C8B-B14F-4D97-AF65-F5344CB8AC3E}">
        <p14:creationId xmlns:p14="http://schemas.microsoft.com/office/powerpoint/2010/main" val="694220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9BE0672A-92DE-4BD1-A975-D7CBB8685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3" y="0"/>
            <a:ext cx="12182534" cy="6858000"/>
          </a:xfrm>
          <a:prstGeom prst="rect">
            <a:avLst/>
          </a:prstGeom>
        </p:spPr>
      </p:pic>
      <p:sp>
        <p:nvSpPr>
          <p:cNvPr id="6" name="תיבת טקסט 5">
            <a:extLst>
              <a:ext uri="{FF2B5EF4-FFF2-40B4-BE49-F238E27FC236}">
                <a16:creationId xmlns:a16="http://schemas.microsoft.com/office/drawing/2014/main" id="{48392C53-2B51-76BF-42C7-FE77241876FF}"/>
              </a:ext>
            </a:extLst>
          </p:cNvPr>
          <p:cNvSpPr txBox="1"/>
          <p:nvPr/>
        </p:nvSpPr>
        <p:spPr>
          <a:xfrm>
            <a:off x="1497285" y="1651637"/>
            <a:ext cx="9914148" cy="1692771"/>
          </a:xfrm>
          <a:prstGeom prst="rect">
            <a:avLst/>
          </a:prstGeom>
          <a:noFill/>
        </p:spPr>
        <p:txBody>
          <a:bodyPr wrap="square">
            <a:spAutoFit/>
          </a:bodyPr>
          <a:lstStyle/>
          <a:p>
            <a:pPr algn="just"/>
            <a:r>
              <a:rPr lang="he-IL" sz="2400" b="1" u="sng" dirty="0">
                <a:solidFill>
                  <a:srgbClr val="00A9AC"/>
                </a:solidFill>
                <a:latin typeface="Fb Reading" pitchFamily="50" charset="-79"/>
                <a:cs typeface="Fb Reading" pitchFamily="50" charset="-79"/>
              </a:rPr>
              <a:t>לפי ס' 1 חוק פינוי ובינוי (עידוד מיזמי פינוי ובינוי), תשס"ו-2006:</a:t>
            </a:r>
          </a:p>
          <a:p>
            <a:pPr algn="just"/>
            <a:r>
              <a:rPr lang="he-IL" sz="2000" b="1" dirty="0">
                <a:solidFill>
                  <a:schemeClr val="tx1">
                    <a:lumMod val="75000"/>
                    <a:lumOff val="25000"/>
                  </a:schemeClr>
                </a:solidFill>
                <a:latin typeface="Fb Reading" pitchFamily="50" charset="-79"/>
                <a:cs typeface="Fb Reading" pitchFamily="50" charset="-79"/>
              </a:rPr>
              <a:t>עסקת פינוי ובינוי </a:t>
            </a:r>
            <a:r>
              <a:rPr lang="he-IL" sz="2000" dirty="0">
                <a:solidFill>
                  <a:schemeClr val="tx1">
                    <a:lumMod val="75000"/>
                    <a:lumOff val="25000"/>
                  </a:schemeClr>
                </a:solidFill>
                <a:latin typeface="Fb Reading Light" pitchFamily="50" charset="-79"/>
                <a:cs typeface="Fb Reading Light" pitchFamily="50" charset="-79"/>
              </a:rPr>
              <a:t>– חוזה בין יזם לבין בעל דירה בבית משותף, אשר על פיו מתחייב בעל הדירה</a:t>
            </a:r>
          </a:p>
          <a:p>
            <a:pPr algn="just"/>
            <a:r>
              <a:rPr lang="he-IL" sz="2000" dirty="0">
                <a:solidFill>
                  <a:schemeClr val="tx1">
                    <a:lumMod val="75000"/>
                    <a:lumOff val="25000"/>
                  </a:schemeClr>
                </a:solidFill>
                <a:latin typeface="Fb Reading Light" pitchFamily="50" charset="-79"/>
                <a:cs typeface="Fb Reading Light" pitchFamily="50" charset="-79"/>
              </a:rPr>
              <a:t>בבית המשותף למכור את זכויותיו בו, כולן או מקצתן, לצורך </a:t>
            </a:r>
            <a:r>
              <a:rPr lang="he-IL" sz="2000" dirty="0">
                <a:solidFill>
                  <a:schemeClr val="tx1">
                    <a:lumMod val="75000"/>
                    <a:lumOff val="25000"/>
                  </a:schemeClr>
                </a:solidFill>
                <a:latin typeface="Fb Reading" pitchFamily="50" charset="-79"/>
                <a:cs typeface="Fb Reading" pitchFamily="50" charset="-79"/>
              </a:rPr>
              <a:t>הריסת הבית </a:t>
            </a:r>
            <a:r>
              <a:rPr lang="he-IL" sz="2000" dirty="0">
                <a:solidFill>
                  <a:schemeClr val="tx1">
                    <a:lumMod val="75000"/>
                    <a:lumOff val="25000"/>
                  </a:schemeClr>
                </a:solidFill>
                <a:latin typeface="Fb Reading Light" pitchFamily="50" charset="-79"/>
                <a:cs typeface="Fb Reading Light" pitchFamily="50" charset="-79"/>
              </a:rPr>
              <a:t>המשותף </a:t>
            </a:r>
            <a:r>
              <a:rPr lang="he-IL" sz="2000" dirty="0">
                <a:solidFill>
                  <a:schemeClr val="tx1">
                    <a:lumMod val="75000"/>
                    <a:lumOff val="25000"/>
                  </a:schemeClr>
                </a:solidFill>
                <a:latin typeface="Fb Reading" pitchFamily="50" charset="-79"/>
                <a:cs typeface="Fb Reading" pitchFamily="50" charset="-79"/>
              </a:rPr>
              <a:t>והקמת בית משותף חדש במקומו </a:t>
            </a:r>
            <a:r>
              <a:rPr lang="he-IL" sz="2000" dirty="0">
                <a:solidFill>
                  <a:schemeClr val="tx1">
                    <a:lumMod val="75000"/>
                    <a:lumOff val="25000"/>
                  </a:schemeClr>
                </a:solidFill>
                <a:latin typeface="Fb Reading Light" pitchFamily="50" charset="-79"/>
                <a:cs typeface="Fb Reading Light" pitchFamily="50" charset="-79"/>
              </a:rPr>
              <a:t>בהתאם לתכנית לפינוי ובינוי, שמצורף לו ייפוי כוח מבעל הדירה ליזם או לעורך דין מטעמו לביצוע הפעולות הנדרשות למימוש החוזה, ושכולל, בין השאר, את כל אלה:</a:t>
            </a:r>
          </a:p>
        </p:txBody>
      </p:sp>
      <p:sp>
        <p:nvSpPr>
          <p:cNvPr id="8" name="תיבת טקסט 7">
            <a:extLst>
              <a:ext uri="{FF2B5EF4-FFF2-40B4-BE49-F238E27FC236}">
                <a16:creationId xmlns:a16="http://schemas.microsoft.com/office/drawing/2014/main" id="{4F2078C8-AAFA-3E89-A8EC-5CB0148DD976}"/>
              </a:ext>
            </a:extLst>
          </p:cNvPr>
          <p:cNvSpPr txBox="1"/>
          <p:nvPr/>
        </p:nvSpPr>
        <p:spPr>
          <a:xfrm>
            <a:off x="1069848" y="3429000"/>
            <a:ext cx="10462582" cy="2246769"/>
          </a:xfrm>
          <a:prstGeom prst="rect">
            <a:avLst/>
          </a:prstGeom>
          <a:noFill/>
        </p:spPr>
        <p:txBody>
          <a:bodyPr wrap="square">
            <a:spAutoFit/>
          </a:bodyPr>
          <a:lstStyle/>
          <a:p>
            <a:pPr marL="68580" indent="0">
              <a:buNone/>
            </a:pPr>
            <a:r>
              <a:rPr lang="he-IL" sz="2000" dirty="0">
                <a:solidFill>
                  <a:schemeClr val="tx1">
                    <a:lumMod val="75000"/>
                    <a:lumOff val="25000"/>
                  </a:schemeClr>
                </a:solidFill>
                <a:latin typeface="Fb Reading Light" pitchFamily="50" charset="-79"/>
                <a:cs typeface="Fb Reading Light" pitchFamily="50" charset="-79"/>
              </a:rPr>
              <a:t>(1) העקרונות לקביעת </a:t>
            </a:r>
            <a:r>
              <a:rPr lang="he-IL" sz="2000" b="1" u="sng" dirty="0">
                <a:solidFill>
                  <a:schemeClr val="tx1">
                    <a:lumMod val="75000"/>
                    <a:lumOff val="25000"/>
                  </a:schemeClr>
                </a:solidFill>
                <a:latin typeface="Fb Reading" pitchFamily="50" charset="-79"/>
                <a:cs typeface="Fb Reading" pitchFamily="50" charset="-79"/>
              </a:rPr>
              <a:t>התמורה</a:t>
            </a:r>
            <a:r>
              <a:rPr lang="he-IL" sz="2000" dirty="0">
                <a:solidFill>
                  <a:schemeClr val="tx1">
                    <a:lumMod val="75000"/>
                    <a:lumOff val="25000"/>
                  </a:schemeClr>
                </a:solidFill>
                <a:latin typeface="Fb Reading" pitchFamily="50" charset="-79"/>
                <a:cs typeface="Fb Reading" pitchFamily="50" charset="-79"/>
              </a:rPr>
              <a:t> שיקבל כל בעל דירה </a:t>
            </a:r>
            <a:r>
              <a:rPr lang="he-IL" sz="2000" dirty="0">
                <a:solidFill>
                  <a:schemeClr val="tx1">
                    <a:lumMod val="75000"/>
                    <a:lumOff val="25000"/>
                  </a:schemeClr>
                </a:solidFill>
                <a:latin typeface="Fb Reading Light" pitchFamily="50" charset="-79"/>
                <a:cs typeface="Fb Reading Light" pitchFamily="50" charset="-79"/>
              </a:rPr>
              <a:t>לפי החוזה;</a:t>
            </a:r>
          </a:p>
          <a:p>
            <a:pPr marL="68580" indent="0">
              <a:buNone/>
            </a:pPr>
            <a:r>
              <a:rPr lang="he-IL" sz="2000" dirty="0">
                <a:solidFill>
                  <a:schemeClr val="tx1">
                    <a:lumMod val="75000"/>
                    <a:lumOff val="25000"/>
                  </a:schemeClr>
                </a:solidFill>
                <a:latin typeface="Fb Reading Light" pitchFamily="50" charset="-79"/>
                <a:cs typeface="Fb Reading Light" pitchFamily="50" charset="-79"/>
              </a:rPr>
              <a:t>(2) </a:t>
            </a:r>
            <a:r>
              <a:rPr lang="he-IL" sz="2000" dirty="0">
                <a:solidFill>
                  <a:schemeClr val="tx1">
                    <a:lumMod val="75000"/>
                    <a:lumOff val="25000"/>
                  </a:schemeClr>
                </a:solidFill>
                <a:latin typeface="Fb Reading" pitchFamily="50" charset="-79"/>
                <a:cs typeface="Fb Reading" pitchFamily="50" charset="-79"/>
              </a:rPr>
              <a:t>המועדים</a:t>
            </a:r>
            <a:r>
              <a:rPr lang="he-IL" sz="2000" dirty="0">
                <a:solidFill>
                  <a:schemeClr val="tx1">
                    <a:lumMod val="75000"/>
                    <a:lumOff val="25000"/>
                  </a:schemeClr>
                </a:solidFill>
              </a:rPr>
              <a:t> </a:t>
            </a:r>
            <a:r>
              <a:rPr lang="he-IL" sz="2000" dirty="0">
                <a:solidFill>
                  <a:schemeClr val="tx1">
                    <a:lumMod val="75000"/>
                    <a:lumOff val="25000"/>
                  </a:schemeClr>
                </a:solidFill>
                <a:latin typeface="Fb Reading Light" pitchFamily="50" charset="-79"/>
                <a:cs typeface="Fb Reading Light" pitchFamily="50" charset="-79"/>
              </a:rPr>
              <a:t>המרביים לאישור </a:t>
            </a:r>
            <a:r>
              <a:rPr lang="he-IL" sz="2000" b="1" u="sng" dirty="0">
                <a:solidFill>
                  <a:schemeClr val="tx1">
                    <a:lumMod val="75000"/>
                    <a:lumOff val="25000"/>
                  </a:schemeClr>
                </a:solidFill>
                <a:latin typeface="Fb Reading" pitchFamily="50" charset="-79"/>
                <a:cs typeface="Fb Reading" pitchFamily="50" charset="-79"/>
              </a:rPr>
              <a:t>תכנית מפורטת</a:t>
            </a:r>
            <a:r>
              <a:rPr lang="he-IL" sz="2000" b="1" dirty="0">
                <a:solidFill>
                  <a:schemeClr val="tx1">
                    <a:lumMod val="75000"/>
                    <a:lumOff val="25000"/>
                  </a:schemeClr>
                </a:solidFill>
                <a:latin typeface="Fb Reading" pitchFamily="50" charset="-79"/>
                <a:cs typeface="Fb Reading" pitchFamily="50" charset="-79"/>
              </a:rPr>
              <a:t>, </a:t>
            </a:r>
            <a:r>
              <a:rPr lang="he-IL" sz="2000" b="1" u="sng" dirty="0">
                <a:solidFill>
                  <a:schemeClr val="tx1">
                    <a:lumMod val="75000"/>
                    <a:lumOff val="25000"/>
                  </a:schemeClr>
                </a:solidFill>
                <a:latin typeface="Fb Reading" pitchFamily="50" charset="-79"/>
                <a:cs typeface="Fb Reading" pitchFamily="50" charset="-79"/>
              </a:rPr>
              <a:t>לקבלת היתר בנייה</a:t>
            </a:r>
            <a:r>
              <a:rPr lang="he-IL" sz="2000" b="1" dirty="0">
                <a:solidFill>
                  <a:schemeClr val="tx1">
                    <a:lumMod val="75000"/>
                    <a:lumOff val="25000"/>
                  </a:schemeClr>
                </a:solidFill>
                <a:latin typeface="Fb Reading" pitchFamily="50" charset="-79"/>
                <a:cs typeface="Fb Reading" pitchFamily="50" charset="-79"/>
              </a:rPr>
              <a:t> ו</a:t>
            </a:r>
            <a:r>
              <a:rPr lang="he-IL" sz="2000" b="1" u="sng" dirty="0">
                <a:solidFill>
                  <a:schemeClr val="tx1">
                    <a:lumMod val="75000"/>
                    <a:lumOff val="25000"/>
                  </a:schemeClr>
                </a:solidFill>
                <a:latin typeface="Fb Reading" pitchFamily="50" charset="-79"/>
                <a:cs typeface="Fb Reading" pitchFamily="50" charset="-79"/>
              </a:rPr>
              <a:t>למסירת הדירה החדשה  </a:t>
            </a:r>
          </a:p>
          <a:p>
            <a:pPr marL="68580" indent="0">
              <a:buNone/>
            </a:pPr>
            <a:r>
              <a:rPr lang="he-IL" sz="2000" dirty="0">
                <a:solidFill>
                  <a:schemeClr val="tx1">
                    <a:lumMod val="75000"/>
                    <a:lumOff val="25000"/>
                  </a:schemeClr>
                </a:solidFill>
                <a:latin typeface="Fb Reading" pitchFamily="50" charset="-79"/>
                <a:cs typeface="Fb Reading" pitchFamily="50" charset="-79"/>
              </a:rPr>
              <a:t>      </a:t>
            </a:r>
            <a:r>
              <a:rPr lang="he-IL" sz="2000" dirty="0">
                <a:solidFill>
                  <a:schemeClr val="tx1">
                    <a:lumMod val="75000"/>
                    <a:lumOff val="25000"/>
                  </a:schemeClr>
                </a:solidFill>
                <a:latin typeface="Fb Reading Light" pitchFamily="50" charset="-79"/>
                <a:cs typeface="Fb Reading Light" pitchFamily="50" charset="-79"/>
              </a:rPr>
              <a:t>לבעל הדירה בהתאם לחוזה;</a:t>
            </a:r>
          </a:p>
          <a:p>
            <a:pPr marL="68580" indent="0">
              <a:buNone/>
            </a:pPr>
            <a:r>
              <a:rPr lang="he-IL" sz="2000" dirty="0">
                <a:solidFill>
                  <a:schemeClr val="tx1">
                    <a:lumMod val="75000"/>
                    <a:lumOff val="25000"/>
                  </a:schemeClr>
                </a:solidFill>
                <a:latin typeface="Fb Reading Light" pitchFamily="50" charset="-79"/>
                <a:cs typeface="Fb Reading Light" pitchFamily="50" charset="-79"/>
              </a:rPr>
              <a:t>(3) פרטים בדבר </a:t>
            </a:r>
            <a:r>
              <a:rPr lang="he-IL" sz="2000" b="1" u="sng" dirty="0">
                <a:solidFill>
                  <a:schemeClr val="tx1">
                    <a:lumMod val="75000"/>
                    <a:lumOff val="25000"/>
                  </a:schemeClr>
                </a:solidFill>
                <a:latin typeface="Fb Reading" pitchFamily="50" charset="-79"/>
                <a:cs typeface="Fb Reading" pitchFamily="50" charset="-79"/>
              </a:rPr>
              <a:t>הגורם שיבצע את עבודות הבנייה</a:t>
            </a:r>
            <a:r>
              <a:rPr lang="he-IL" sz="2000" b="1" dirty="0">
                <a:solidFill>
                  <a:schemeClr val="tx1">
                    <a:lumMod val="75000"/>
                    <a:lumOff val="25000"/>
                  </a:schemeClr>
                </a:solidFill>
                <a:effectLst>
                  <a:outerShdw blurRad="38100" dist="38100" dir="2700000" algn="tl">
                    <a:srgbClr val="000000">
                      <a:alpha val="43137"/>
                    </a:srgbClr>
                  </a:outerShdw>
                </a:effectLst>
                <a:latin typeface="Fb Reading" pitchFamily="50" charset="-79"/>
                <a:cs typeface="Fb Reading" pitchFamily="50" charset="-79"/>
              </a:rPr>
              <a:t> </a:t>
            </a:r>
            <a:r>
              <a:rPr lang="he-IL" sz="2000" dirty="0">
                <a:solidFill>
                  <a:schemeClr val="tx1">
                    <a:lumMod val="75000"/>
                    <a:lumOff val="25000"/>
                  </a:schemeClr>
                </a:solidFill>
                <a:latin typeface="Fb Reading Light" pitchFamily="50" charset="-79"/>
                <a:cs typeface="Fb Reading Light" pitchFamily="50" charset="-79"/>
              </a:rPr>
              <a:t>בהתאם לחוזה או תנאים לבחירתו של </a:t>
            </a:r>
          </a:p>
          <a:p>
            <a:pPr marL="68580" indent="0">
              <a:buNone/>
            </a:pPr>
            <a:r>
              <a:rPr lang="he-IL" sz="2000" dirty="0">
                <a:solidFill>
                  <a:schemeClr val="tx1">
                    <a:lumMod val="75000"/>
                    <a:lumOff val="25000"/>
                  </a:schemeClr>
                </a:solidFill>
                <a:latin typeface="Fb Reading Light" pitchFamily="50" charset="-79"/>
                <a:cs typeface="Fb Reading Light" pitchFamily="50" charset="-79"/>
              </a:rPr>
              <a:t>      הגורם כאמור, לרבות לעניין ניסיונו בתחום;</a:t>
            </a:r>
          </a:p>
          <a:p>
            <a:pPr marL="68580" indent="0">
              <a:buNone/>
            </a:pPr>
            <a:r>
              <a:rPr lang="he-IL" sz="2000" dirty="0">
                <a:solidFill>
                  <a:schemeClr val="tx1">
                    <a:lumMod val="75000"/>
                    <a:lumOff val="25000"/>
                  </a:schemeClr>
                </a:solidFill>
                <a:latin typeface="Fb Reading Light" pitchFamily="50" charset="-79"/>
                <a:cs typeface="Fb Reading Light" pitchFamily="50" charset="-79"/>
              </a:rPr>
              <a:t>(4) התחייבות מטעם היזם להעמיד </a:t>
            </a:r>
            <a:r>
              <a:rPr lang="he-IL" sz="2000" b="1" u="sng" dirty="0">
                <a:solidFill>
                  <a:schemeClr val="tx1">
                    <a:lumMod val="75000"/>
                    <a:lumOff val="25000"/>
                  </a:schemeClr>
                </a:solidFill>
                <a:latin typeface="Fb Reading" pitchFamily="50" charset="-79"/>
                <a:cs typeface="Fb Reading" pitchFamily="50" charset="-79"/>
              </a:rPr>
              <a:t>ערבויות לטובת בעלי הדירות</a:t>
            </a:r>
            <a:r>
              <a:rPr lang="he-IL" sz="2000" b="1" dirty="0">
                <a:solidFill>
                  <a:schemeClr val="tx1">
                    <a:lumMod val="75000"/>
                    <a:lumOff val="25000"/>
                  </a:schemeClr>
                </a:solidFill>
              </a:rPr>
              <a:t> </a:t>
            </a:r>
            <a:r>
              <a:rPr lang="he-IL" sz="2000" dirty="0">
                <a:solidFill>
                  <a:schemeClr val="tx1">
                    <a:lumMod val="75000"/>
                    <a:lumOff val="25000"/>
                  </a:schemeClr>
                </a:solidFill>
                <a:latin typeface="Fb Reading Light" pitchFamily="50" charset="-79"/>
                <a:cs typeface="Fb Reading Light" pitchFamily="50" charset="-79"/>
              </a:rPr>
              <a:t>לשם הבטחת התחייבויותיו </a:t>
            </a:r>
          </a:p>
          <a:p>
            <a:pPr marL="68580" indent="0">
              <a:buNone/>
            </a:pPr>
            <a:r>
              <a:rPr lang="he-IL" sz="2000" dirty="0">
                <a:solidFill>
                  <a:schemeClr val="tx1">
                    <a:lumMod val="75000"/>
                    <a:lumOff val="25000"/>
                  </a:schemeClr>
                </a:solidFill>
                <a:latin typeface="Fb Reading Light" pitchFamily="50" charset="-79"/>
                <a:cs typeface="Fb Reading Light" pitchFamily="50" charset="-79"/>
              </a:rPr>
              <a:t>      של היזם לפי החוזה;</a:t>
            </a:r>
          </a:p>
        </p:txBody>
      </p:sp>
    </p:spTree>
    <p:extLst>
      <p:ext uri="{BB962C8B-B14F-4D97-AF65-F5344CB8AC3E}">
        <p14:creationId xmlns:p14="http://schemas.microsoft.com/office/powerpoint/2010/main" val="1681208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תמונה 7">
            <a:extLst>
              <a:ext uri="{FF2B5EF4-FFF2-40B4-BE49-F238E27FC236}">
                <a16:creationId xmlns:a16="http://schemas.microsoft.com/office/drawing/2014/main" id="{128C53EA-F733-41DF-AE42-4F4B3CD867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3" y="0"/>
            <a:ext cx="12182534" cy="6858000"/>
          </a:xfrm>
          <a:prstGeom prst="rect">
            <a:avLst/>
          </a:prstGeom>
        </p:spPr>
      </p:pic>
      <p:sp>
        <p:nvSpPr>
          <p:cNvPr id="4" name="תיבת טקסט 3">
            <a:extLst>
              <a:ext uri="{FF2B5EF4-FFF2-40B4-BE49-F238E27FC236}">
                <a16:creationId xmlns:a16="http://schemas.microsoft.com/office/drawing/2014/main" id="{0442B6EF-DB3A-A167-E566-ECA3D5E4C9E3}"/>
              </a:ext>
            </a:extLst>
          </p:cNvPr>
          <p:cNvSpPr txBox="1"/>
          <p:nvPr/>
        </p:nvSpPr>
        <p:spPr>
          <a:xfrm>
            <a:off x="3127484" y="1506905"/>
            <a:ext cx="8252224" cy="4524315"/>
          </a:xfrm>
          <a:prstGeom prst="rect">
            <a:avLst/>
          </a:prstGeom>
          <a:noFill/>
        </p:spPr>
        <p:txBody>
          <a:bodyPr wrap="square">
            <a:spAutoFit/>
          </a:bodyPr>
          <a:lstStyle/>
          <a:p>
            <a:r>
              <a:rPr lang="he-IL" sz="2800" b="1" u="sng" dirty="0">
                <a:solidFill>
                  <a:srgbClr val="A6CE39"/>
                </a:solidFill>
                <a:latin typeface="Fb Reading" pitchFamily="50" charset="-79"/>
                <a:cs typeface="Fb Reading" pitchFamily="50" charset="-79"/>
              </a:rPr>
              <a:t>הגדרות כלליות:</a:t>
            </a:r>
          </a:p>
          <a:p>
            <a:endParaRPr lang="he-IL" sz="2000" dirty="0">
              <a:latin typeface="Fb Reading Light" pitchFamily="50" charset="-79"/>
              <a:cs typeface="Fb Reading Light" pitchFamily="50" charset="-79"/>
            </a:endParaRPr>
          </a:p>
          <a:p>
            <a:pPr marL="342900" indent="-342900" algn="just">
              <a:buSzPct val="132000"/>
              <a:buFontTx/>
              <a:buChar char="•"/>
            </a:pPr>
            <a:r>
              <a:rPr lang="he-IL" sz="2000" b="1" dirty="0">
                <a:solidFill>
                  <a:srgbClr val="00A9AC"/>
                </a:solidFill>
                <a:latin typeface="Fb Reading" pitchFamily="50" charset="-79"/>
                <a:cs typeface="Fb Reading" pitchFamily="50" charset="-79"/>
              </a:rPr>
              <a:t>יזם</a:t>
            </a:r>
            <a:r>
              <a:rPr lang="he-IL" sz="2000" b="1" dirty="0">
                <a:latin typeface="Fb Reading Light" pitchFamily="50" charset="-79"/>
                <a:cs typeface="Fb Reading Light" pitchFamily="50" charset="-79"/>
              </a:rPr>
              <a:t> </a:t>
            </a:r>
            <a:r>
              <a:rPr lang="he-IL" sz="2000" dirty="0">
                <a:latin typeface="Fb Reading Light" pitchFamily="50" charset="-79"/>
                <a:cs typeface="Fb Reading Light" pitchFamily="50" charset="-79"/>
              </a:rPr>
              <a:t>- מי שמתקשר עם בעלי הדירות בעסקת פינוי בינוי או בעסקה לחיזוק.</a:t>
            </a:r>
          </a:p>
          <a:p>
            <a:pPr marL="342900" indent="-342900" algn="just">
              <a:buSzPct val="132000"/>
              <a:buFontTx/>
              <a:buChar char="•"/>
            </a:pPr>
            <a:endParaRPr lang="he-IL" sz="2000" dirty="0">
              <a:latin typeface="Fb Reading Light" pitchFamily="50" charset="-79"/>
              <a:cs typeface="Fb Reading Light" pitchFamily="50" charset="-79"/>
            </a:endParaRPr>
          </a:p>
          <a:p>
            <a:pPr marL="342900" indent="-342900" algn="just">
              <a:buSzPct val="132000"/>
              <a:buFontTx/>
              <a:buChar char="•"/>
            </a:pPr>
            <a:r>
              <a:rPr lang="he-IL" sz="2000" b="1" dirty="0">
                <a:solidFill>
                  <a:srgbClr val="00A9AC"/>
                </a:solidFill>
                <a:cs typeface="Fb Reading" pitchFamily="50" charset="-79"/>
              </a:rPr>
              <a:t>הסכם לארגון עסקה </a:t>
            </a:r>
            <a:r>
              <a:rPr lang="he-IL" sz="2000" dirty="0">
                <a:latin typeface="Fb Reading Light" pitchFamily="50" charset="-79"/>
                <a:cs typeface="Fb Reading Light" pitchFamily="50" charset="-79"/>
              </a:rPr>
              <a:t>- הסכם או מסמך אחר שעוסק בארגון בעלי הדירות בבית המשותף לטובת קידום עסקה.</a:t>
            </a:r>
          </a:p>
          <a:p>
            <a:pPr marL="342900" indent="-342900" algn="just">
              <a:buSzPct val="132000"/>
              <a:buFontTx/>
              <a:buChar char="•"/>
            </a:pPr>
            <a:endParaRPr lang="he-IL" sz="2000" dirty="0">
              <a:latin typeface="Fb Reading Light" pitchFamily="50" charset="-79"/>
              <a:cs typeface="Fb Reading Light" pitchFamily="50" charset="-79"/>
            </a:endParaRPr>
          </a:p>
          <a:p>
            <a:pPr marL="342900" indent="-342900" algn="just">
              <a:buSzPct val="132000"/>
              <a:buFontTx/>
              <a:buChar char="•"/>
            </a:pPr>
            <a:r>
              <a:rPr lang="he-IL" sz="2000" b="1" dirty="0">
                <a:solidFill>
                  <a:srgbClr val="00A9AC"/>
                </a:solidFill>
                <a:cs typeface="Fb Reading" pitchFamily="50" charset="-79"/>
              </a:rPr>
              <a:t>מארגן </a:t>
            </a:r>
            <a:r>
              <a:rPr lang="he-IL" sz="2000" dirty="0">
                <a:latin typeface="Fb Reading Light" pitchFamily="50" charset="-79"/>
                <a:cs typeface="Fb Reading Light" pitchFamily="50" charset="-79"/>
              </a:rPr>
              <a:t>- מי שמתקשר עם בעלי הדירות בהסכם לארגון עסקה.</a:t>
            </a:r>
          </a:p>
          <a:p>
            <a:pPr marL="342900" indent="-342900" algn="just">
              <a:buSzPct val="132000"/>
              <a:buFontTx/>
              <a:buChar char="•"/>
            </a:pPr>
            <a:endParaRPr lang="he-IL" sz="2000" dirty="0">
              <a:latin typeface="Fb Reading Light" pitchFamily="50" charset="-79"/>
              <a:cs typeface="Fb Reading Light" pitchFamily="50" charset="-79"/>
            </a:endParaRPr>
          </a:p>
          <a:p>
            <a:pPr marL="342900" indent="-342900" algn="just">
              <a:buSzPct val="132000"/>
              <a:buFontTx/>
              <a:buChar char="•"/>
            </a:pPr>
            <a:r>
              <a:rPr lang="he-IL" sz="2000" b="1" dirty="0">
                <a:solidFill>
                  <a:srgbClr val="00A9AC"/>
                </a:solidFill>
                <a:latin typeface="Fb Reading" pitchFamily="50" charset="-79"/>
                <a:cs typeface="Fb Reading" pitchFamily="50" charset="-79"/>
              </a:rPr>
              <a:t>עו"ד דיירים </a:t>
            </a:r>
            <a:r>
              <a:rPr lang="he-IL" sz="2000" dirty="0">
                <a:latin typeface="Fb Reading Light" pitchFamily="50" charset="-79"/>
                <a:cs typeface="Fb Reading Light" pitchFamily="50" charset="-79"/>
              </a:rPr>
              <a:t>- עורך דין שמייצג את כל בעלי הזכויות בעניין הפרויקט.</a:t>
            </a:r>
          </a:p>
          <a:p>
            <a:pPr marL="342900" indent="-342900" algn="just">
              <a:buSzPct val="132000"/>
              <a:buFontTx/>
              <a:buChar char="•"/>
            </a:pPr>
            <a:endParaRPr lang="he-IL" sz="2000" dirty="0">
              <a:latin typeface="Fb Reading Light" pitchFamily="50" charset="-79"/>
              <a:cs typeface="Fb Reading Light" pitchFamily="50" charset="-79"/>
            </a:endParaRPr>
          </a:p>
          <a:p>
            <a:pPr marL="342900" indent="-342900" algn="just">
              <a:buSzPct val="132000"/>
              <a:buFontTx/>
              <a:buChar char="•"/>
            </a:pPr>
            <a:r>
              <a:rPr lang="he-IL" sz="2000" b="1" dirty="0">
                <a:solidFill>
                  <a:srgbClr val="00A9AC"/>
                </a:solidFill>
                <a:latin typeface="Fb Reading" pitchFamily="50" charset="-79"/>
                <a:cs typeface="Fb Reading" pitchFamily="50" charset="-79"/>
              </a:rPr>
              <a:t>מנהלת להתחדשות עירונית </a:t>
            </a:r>
            <a:r>
              <a:rPr lang="he-IL" sz="2000" dirty="0">
                <a:latin typeface="Fb Reading Light" pitchFamily="50" charset="-79"/>
                <a:cs typeface="Fb Reading Light" pitchFamily="50" charset="-79"/>
              </a:rPr>
              <a:t>- מסייעת לדיירים בהתארגנות לקראת בחירת נציגות מטעמם; מתן סיוע לדיירים בהתארגנות לקראת פנייה ליזמים וקביעת העקרונות לבחירת יזם מבצע.</a:t>
            </a:r>
          </a:p>
        </p:txBody>
      </p:sp>
      <p:sp>
        <p:nvSpPr>
          <p:cNvPr id="9" name="משולש שווה-שוקיים 8">
            <a:extLst>
              <a:ext uri="{FF2B5EF4-FFF2-40B4-BE49-F238E27FC236}">
                <a16:creationId xmlns:a16="http://schemas.microsoft.com/office/drawing/2014/main" id="{3D2135FD-FCAF-068F-8E8F-13524EDD097D}"/>
              </a:ext>
            </a:extLst>
          </p:cNvPr>
          <p:cNvSpPr/>
          <p:nvPr/>
        </p:nvSpPr>
        <p:spPr>
          <a:xfrm>
            <a:off x="661811" y="3948518"/>
            <a:ext cx="2191512" cy="1545336"/>
          </a:xfrm>
          <a:prstGeom prst="triangle">
            <a:avLst/>
          </a:prstGeom>
          <a:solidFill>
            <a:srgbClr val="A6CE39"/>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0" name="תיבת טקסט 9">
            <a:extLst>
              <a:ext uri="{FF2B5EF4-FFF2-40B4-BE49-F238E27FC236}">
                <a16:creationId xmlns:a16="http://schemas.microsoft.com/office/drawing/2014/main" id="{AFA59C3D-AD1F-723C-42EA-A03EC5D9DC9A}"/>
              </a:ext>
            </a:extLst>
          </p:cNvPr>
          <p:cNvSpPr txBox="1"/>
          <p:nvPr/>
        </p:nvSpPr>
        <p:spPr>
          <a:xfrm>
            <a:off x="1081434" y="3302187"/>
            <a:ext cx="1362456" cy="646331"/>
          </a:xfrm>
          <a:prstGeom prst="rect">
            <a:avLst/>
          </a:prstGeom>
          <a:noFill/>
        </p:spPr>
        <p:txBody>
          <a:bodyPr wrap="square" rtlCol="1">
            <a:spAutoFit/>
          </a:bodyPr>
          <a:lstStyle/>
          <a:p>
            <a:pPr algn="ctr"/>
            <a:r>
              <a:rPr lang="he-IL" dirty="0">
                <a:solidFill>
                  <a:srgbClr val="00A9AC"/>
                </a:solidFill>
                <a:latin typeface="Fb Reading" pitchFamily="50" charset="-79"/>
                <a:cs typeface="Fb Reading" pitchFamily="50" charset="-79"/>
              </a:rPr>
              <a:t>בעלי הזכויות</a:t>
            </a:r>
          </a:p>
        </p:txBody>
      </p:sp>
      <p:sp>
        <p:nvSpPr>
          <p:cNvPr id="11" name="תיבת טקסט 10">
            <a:extLst>
              <a:ext uri="{FF2B5EF4-FFF2-40B4-BE49-F238E27FC236}">
                <a16:creationId xmlns:a16="http://schemas.microsoft.com/office/drawing/2014/main" id="{00D2C8F0-EB64-E3A0-2669-A34768489826}"/>
              </a:ext>
            </a:extLst>
          </p:cNvPr>
          <p:cNvSpPr txBox="1"/>
          <p:nvPr/>
        </p:nvSpPr>
        <p:spPr>
          <a:xfrm>
            <a:off x="2510656" y="5403208"/>
            <a:ext cx="886968" cy="369332"/>
          </a:xfrm>
          <a:prstGeom prst="rect">
            <a:avLst/>
          </a:prstGeom>
          <a:noFill/>
        </p:spPr>
        <p:txBody>
          <a:bodyPr wrap="square" rtlCol="1">
            <a:spAutoFit/>
          </a:bodyPr>
          <a:lstStyle/>
          <a:p>
            <a:pPr algn="ctr"/>
            <a:r>
              <a:rPr lang="he-IL" dirty="0">
                <a:solidFill>
                  <a:srgbClr val="00A9AC"/>
                </a:solidFill>
                <a:latin typeface="Fb Reading" pitchFamily="50" charset="-79"/>
                <a:cs typeface="Fb Reading" pitchFamily="50" charset="-79"/>
              </a:rPr>
              <a:t>יזם</a:t>
            </a:r>
          </a:p>
        </p:txBody>
      </p:sp>
      <p:sp>
        <p:nvSpPr>
          <p:cNvPr id="12" name="תיבת טקסט 11">
            <a:extLst>
              <a:ext uri="{FF2B5EF4-FFF2-40B4-BE49-F238E27FC236}">
                <a16:creationId xmlns:a16="http://schemas.microsoft.com/office/drawing/2014/main" id="{B086094C-2557-E5C9-BB57-A14EC6EB08A8}"/>
              </a:ext>
            </a:extLst>
          </p:cNvPr>
          <p:cNvSpPr txBox="1"/>
          <p:nvPr/>
        </p:nvSpPr>
        <p:spPr>
          <a:xfrm>
            <a:off x="0" y="5384889"/>
            <a:ext cx="1039368" cy="646331"/>
          </a:xfrm>
          <a:prstGeom prst="rect">
            <a:avLst/>
          </a:prstGeom>
          <a:noFill/>
        </p:spPr>
        <p:txBody>
          <a:bodyPr wrap="square" rtlCol="1">
            <a:spAutoFit/>
          </a:bodyPr>
          <a:lstStyle/>
          <a:p>
            <a:pPr algn="ctr"/>
            <a:r>
              <a:rPr lang="he-IL" dirty="0">
                <a:solidFill>
                  <a:srgbClr val="00A9AC"/>
                </a:solidFill>
                <a:latin typeface="Fb Reading" pitchFamily="50" charset="-79"/>
                <a:cs typeface="Fb Reading" pitchFamily="50" charset="-79"/>
              </a:rPr>
              <a:t>רשויות מקומיות</a:t>
            </a:r>
          </a:p>
        </p:txBody>
      </p:sp>
    </p:spTree>
    <p:extLst>
      <p:ext uri="{BB962C8B-B14F-4D97-AF65-F5344CB8AC3E}">
        <p14:creationId xmlns:p14="http://schemas.microsoft.com/office/powerpoint/2010/main" val="12057803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988F78B5-F474-42EB-8F89-58F2D0E714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3" y="0"/>
            <a:ext cx="12182534" cy="6858000"/>
          </a:xfrm>
          <a:prstGeom prst="rect">
            <a:avLst/>
          </a:prstGeom>
        </p:spPr>
      </p:pic>
      <p:sp>
        <p:nvSpPr>
          <p:cNvPr id="2" name="תיבת טקסט 1">
            <a:extLst>
              <a:ext uri="{FF2B5EF4-FFF2-40B4-BE49-F238E27FC236}">
                <a16:creationId xmlns:a16="http://schemas.microsoft.com/office/drawing/2014/main" id="{3463DDE0-A79D-8712-DEFB-3479AA052945}"/>
              </a:ext>
            </a:extLst>
          </p:cNvPr>
          <p:cNvSpPr txBox="1"/>
          <p:nvPr/>
        </p:nvSpPr>
        <p:spPr>
          <a:xfrm>
            <a:off x="9326701" y="155836"/>
            <a:ext cx="2377958" cy="800219"/>
          </a:xfrm>
          <a:prstGeom prst="rect">
            <a:avLst/>
          </a:prstGeom>
          <a:noFill/>
        </p:spPr>
        <p:txBody>
          <a:bodyPr wrap="square" rtlCol="1">
            <a:spAutoFit/>
          </a:bodyPr>
          <a:lstStyle/>
          <a:p>
            <a:pPr algn="ctr"/>
            <a:r>
              <a:rPr lang="he-IL" sz="4600" dirty="0">
                <a:solidFill>
                  <a:schemeClr val="bg1"/>
                </a:solidFill>
                <a:latin typeface="Fb Reading" pitchFamily="50" charset="-79"/>
                <a:cs typeface="Fb Reading" pitchFamily="50" charset="-79"/>
              </a:rPr>
              <a:t>ביטול</a:t>
            </a:r>
          </a:p>
        </p:txBody>
      </p:sp>
      <p:pic>
        <p:nvPicPr>
          <p:cNvPr id="4" name="תמונה 3">
            <a:extLst>
              <a:ext uri="{FF2B5EF4-FFF2-40B4-BE49-F238E27FC236}">
                <a16:creationId xmlns:a16="http://schemas.microsoft.com/office/drawing/2014/main" id="{28949ABB-D6C2-4B65-2548-B8BEC2EA14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 y="1714410"/>
            <a:ext cx="5504688" cy="3666208"/>
          </a:xfrm>
          <a:prstGeom prst="rect">
            <a:avLst/>
          </a:prstGeom>
        </p:spPr>
      </p:pic>
      <p:sp>
        <p:nvSpPr>
          <p:cNvPr id="6" name="תיבת טקסט 5">
            <a:extLst>
              <a:ext uri="{FF2B5EF4-FFF2-40B4-BE49-F238E27FC236}">
                <a16:creationId xmlns:a16="http://schemas.microsoft.com/office/drawing/2014/main" id="{57626B89-225B-1D1B-D77E-C8A67E4F06ED}"/>
              </a:ext>
            </a:extLst>
          </p:cNvPr>
          <p:cNvSpPr txBox="1"/>
          <p:nvPr/>
        </p:nvSpPr>
        <p:spPr>
          <a:xfrm>
            <a:off x="148700" y="1135986"/>
            <a:ext cx="5721748" cy="461665"/>
          </a:xfrm>
          <a:prstGeom prst="rect">
            <a:avLst/>
          </a:prstGeom>
          <a:noFill/>
        </p:spPr>
        <p:txBody>
          <a:bodyPr wrap="square" rtlCol="1">
            <a:spAutoFit/>
          </a:bodyPr>
          <a:lstStyle/>
          <a:p>
            <a:r>
              <a:rPr lang="he-IL" sz="2000" b="1" dirty="0">
                <a:solidFill>
                  <a:srgbClr val="00A9AC"/>
                </a:solidFill>
                <a:latin typeface="Fb Reading" pitchFamily="50" charset="-79"/>
                <a:cs typeface="Fb Reading" pitchFamily="50" charset="-79"/>
              </a:rPr>
              <a:t>איך משתחררים מהסכם התחדשות עירונית</a:t>
            </a:r>
            <a:r>
              <a:rPr lang="he-IL" sz="2400" b="1" dirty="0">
                <a:solidFill>
                  <a:srgbClr val="00A9AC"/>
                </a:solidFill>
                <a:latin typeface="Fb Reading" pitchFamily="50" charset="-79"/>
                <a:cs typeface="Fb Reading" pitchFamily="50" charset="-79"/>
              </a:rPr>
              <a:t>?</a:t>
            </a:r>
          </a:p>
        </p:txBody>
      </p:sp>
      <p:sp>
        <p:nvSpPr>
          <p:cNvPr id="5" name="אליפסה 4">
            <a:extLst>
              <a:ext uri="{FF2B5EF4-FFF2-40B4-BE49-F238E27FC236}">
                <a16:creationId xmlns:a16="http://schemas.microsoft.com/office/drawing/2014/main" id="{DA4DFF8A-5F4C-4162-A6B3-341F594510FE}"/>
              </a:ext>
            </a:extLst>
          </p:cNvPr>
          <p:cNvSpPr/>
          <p:nvPr/>
        </p:nvSpPr>
        <p:spPr>
          <a:xfrm>
            <a:off x="748702" y="5277741"/>
            <a:ext cx="439271" cy="439271"/>
          </a:xfrm>
          <a:prstGeom prst="ellipse">
            <a:avLst/>
          </a:prstGeom>
          <a:solidFill>
            <a:srgbClr val="A6C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מלבן 6">
            <a:extLst>
              <a:ext uri="{FF2B5EF4-FFF2-40B4-BE49-F238E27FC236}">
                <a16:creationId xmlns:a16="http://schemas.microsoft.com/office/drawing/2014/main" id="{61F1BAD7-9B80-4977-B8DB-ADEA5A1D10DD}"/>
              </a:ext>
            </a:extLst>
          </p:cNvPr>
          <p:cNvSpPr/>
          <p:nvPr/>
        </p:nvSpPr>
        <p:spPr>
          <a:xfrm>
            <a:off x="9452728" y="627954"/>
            <a:ext cx="2125903" cy="800219"/>
          </a:xfrm>
          <a:prstGeom prst="rect">
            <a:avLst/>
          </a:prstGeom>
        </p:spPr>
        <p:txBody>
          <a:bodyPr wrap="none">
            <a:spAutoFit/>
          </a:bodyPr>
          <a:lstStyle/>
          <a:p>
            <a:r>
              <a:rPr lang="he-IL" sz="4600" dirty="0">
                <a:solidFill>
                  <a:schemeClr val="bg1"/>
                </a:solidFill>
                <a:latin typeface="Fb Reading" pitchFamily="50" charset="-79"/>
                <a:cs typeface="Fb Reading" pitchFamily="50" charset="-79"/>
              </a:rPr>
              <a:t>הסכמים</a:t>
            </a:r>
            <a:endParaRPr lang="he-IL" sz="4600" dirty="0"/>
          </a:p>
        </p:txBody>
      </p:sp>
    </p:spTree>
    <p:extLst>
      <p:ext uri="{BB962C8B-B14F-4D97-AF65-F5344CB8AC3E}">
        <p14:creationId xmlns:p14="http://schemas.microsoft.com/office/powerpoint/2010/main" val="36544493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59116BE5-49E1-4E48-982A-136CF33FAC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6" y="0"/>
            <a:ext cx="12182534" cy="6858000"/>
          </a:xfrm>
          <a:prstGeom prst="rect">
            <a:avLst/>
          </a:prstGeom>
        </p:spPr>
      </p:pic>
      <p:sp>
        <p:nvSpPr>
          <p:cNvPr id="3" name="תיבת טקסט 2">
            <a:extLst>
              <a:ext uri="{FF2B5EF4-FFF2-40B4-BE49-F238E27FC236}">
                <a16:creationId xmlns:a16="http://schemas.microsoft.com/office/drawing/2014/main" id="{799F6F74-E7C9-8185-AAB9-E432A0FEBA25}"/>
              </a:ext>
            </a:extLst>
          </p:cNvPr>
          <p:cNvSpPr txBox="1"/>
          <p:nvPr/>
        </p:nvSpPr>
        <p:spPr>
          <a:xfrm>
            <a:off x="4968076" y="301842"/>
            <a:ext cx="7214458" cy="523220"/>
          </a:xfrm>
          <a:prstGeom prst="rect">
            <a:avLst/>
          </a:prstGeom>
          <a:noFill/>
        </p:spPr>
        <p:txBody>
          <a:bodyPr wrap="square">
            <a:spAutoFit/>
          </a:bodyPr>
          <a:lstStyle/>
          <a:p>
            <a:r>
              <a:rPr lang="he-IL" sz="2800" b="1" u="sng" dirty="0">
                <a:solidFill>
                  <a:srgbClr val="00A9AC"/>
                </a:solidFill>
                <a:cs typeface="Fb Reading" pitchFamily="50" charset="-79"/>
              </a:rPr>
              <a:t>מדוע לבטל הסכמים התחדשות עירונית:</a:t>
            </a:r>
          </a:p>
        </p:txBody>
      </p:sp>
      <p:sp>
        <p:nvSpPr>
          <p:cNvPr id="4" name="תיבת טקסט 3">
            <a:extLst>
              <a:ext uri="{FF2B5EF4-FFF2-40B4-BE49-F238E27FC236}">
                <a16:creationId xmlns:a16="http://schemas.microsoft.com/office/drawing/2014/main" id="{077DC850-7023-A715-B3E0-9850552DE88B}"/>
              </a:ext>
            </a:extLst>
          </p:cNvPr>
          <p:cNvSpPr txBox="1"/>
          <p:nvPr/>
        </p:nvSpPr>
        <p:spPr>
          <a:xfrm>
            <a:off x="405463" y="1126904"/>
            <a:ext cx="11381074" cy="5522089"/>
          </a:xfrm>
          <a:prstGeom prst="rect">
            <a:avLst/>
          </a:prstGeom>
          <a:noFill/>
        </p:spPr>
        <p:txBody>
          <a:bodyPr wrap="square" rtlCol="1">
            <a:spAutoFit/>
          </a:bodyPr>
          <a:lstStyle/>
          <a:p>
            <a:pPr marL="285750" indent="-285750">
              <a:lnSpc>
                <a:spcPct val="150000"/>
              </a:lnSpc>
              <a:buFont typeface="Arial" panose="020B0604020202020204" pitchFamily="34" charset="0"/>
              <a:buChar char="•"/>
            </a:pPr>
            <a:r>
              <a:rPr lang="he-IL" dirty="0">
                <a:solidFill>
                  <a:schemeClr val="tx1">
                    <a:lumMod val="75000"/>
                    <a:lumOff val="25000"/>
                  </a:schemeClr>
                </a:solidFill>
                <a:latin typeface="Fb Reading Light" pitchFamily="50" charset="-79"/>
                <a:cs typeface="Fb Reading Light" pitchFamily="50" charset="-79"/>
              </a:rPr>
              <a:t>תחום ההתחדשות העירונית אינו דומה לכל עסקת נדל"ן אחרת. זו עסקה מורכבת עם הרבה חוסר ודאות, פרקי זמן ממושכים ופערי מידע גדולים בין הצדדים </a:t>
            </a:r>
            <a:r>
              <a:rPr lang="he-IL" dirty="0" err="1">
                <a:solidFill>
                  <a:schemeClr val="tx1">
                    <a:lumMod val="75000"/>
                    <a:lumOff val="25000"/>
                  </a:schemeClr>
                </a:solidFill>
                <a:latin typeface="Fb Reading Light" pitchFamily="50" charset="-79"/>
                <a:cs typeface="Fb Reading Light" pitchFamily="50" charset="-79"/>
              </a:rPr>
              <a:t>וכו</a:t>
            </a:r>
            <a:r>
              <a:rPr lang="he-IL" dirty="0">
                <a:solidFill>
                  <a:schemeClr val="tx1">
                    <a:lumMod val="75000"/>
                    <a:lumOff val="25000"/>
                  </a:schemeClr>
                </a:solidFill>
                <a:latin typeface="Fb Reading Light" pitchFamily="50" charset="-79"/>
                <a:cs typeface="Fb Reading Light" pitchFamily="50" charset="-79"/>
              </a:rPr>
              <a:t>'.</a:t>
            </a:r>
          </a:p>
          <a:p>
            <a:pPr marL="285750" indent="-285750">
              <a:lnSpc>
                <a:spcPct val="150000"/>
              </a:lnSpc>
              <a:buFont typeface="Arial" panose="020B0604020202020204" pitchFamily="34" charset="0"/>
              <a:buChar char="•"/>
            </a:pPr>
            <a:endParaRPr lang="he-IL" sz="1100" dirty="0">
              <a:solidFill>
                <a:schemeClr val="tx1">
                  <a:lumMod val="75000"/>
                  <a:lumOff val="25000"/>
                </a:schemeClr>
              </a:solidFill>
              <a:cs typeface="Fb Reading Light" pitchFamily="50" charset="-79"/>
            </a:endParaRPr>
          </a:p>
          <a:p>
            <a:pPr marL="285750" indent="-285750">
              <a:lnSpc>
                <a:spcPct val="150000"/>
              </a:lnSpc>
              <a:buFont typeface="Arial" panose="020B0604020202020204" pitchFamily="34" charset="0"/>
              <a:buChar char="•"/>
            </a:pPr>
            <a:r>
              <a:rPr lang="he-IL" dirty="0">
                <a:solidFill>
                  <a:schemeClr val="tx1">
                    <a:lumMod val="75000"/>
                    <a:lumOff val="25000"/>
                  </a:schemeClr>
                </a:solidFill>
                <a:latin typeface="Fb Reading Light" pitchFamily="50" charset="-79"/>
                <a:cs typeface="Fb Reading Light" pitchFamily="50" charset="-79"/>
              </a:rPr>
              <a:t>בשנים האחרונות הייתה התפתחות משמעותית בתחום התחדשות העירונית בישראל, כך שעשרות עסקאות לביצוע פרויקטים נחתמות מידי שבוע. בעקבות כך, עלו לא מעט בעיות כגון: גורמים לא מקצועיים ו/או ללא יכולת וניסיון בליווי פרויקט מתחילתו ועד סופו, הליך החתמת בעלי דירות שבוצע שלא כדין, בעיות תכנוניות, גרירת רגלים של יזמים </a:t>
            </a:r>
            <a:r>
              <a:rPr lang="he-IL" dirty="0" err="1">
                <a:solidFill>
                  <a:schemeClr val="tx1">
                    <a:lumMod val="75000"/>
                    <a:lumOff val="25000"/>
                  </a:schemeClr>
                </a:solidFill>
                <a:latin typeface="Fb Reading Light" pitchFamily="50" charset="-79"/>
                <a:cs typeface="Fb Reading Light" pitchFamily="50" charset="-79"/>
              </a:rPr>
              <a:t>וכו</a:t>
            </a:r>
            <a:r>
              <a:rPr lang="he-IL" dirty="0">
                <a:solidFill>
                  <a:schemeClr val="tx1">
                    <a:lumMod val="75000"/>
                    <a:lumOff val="25000"/>
                  </a:schemeClr>
                </a:solidFill>
                <a:latin typeface="Fb Reading Light" pitchFamily="50" charset="-79"/>
                <a:cs typeface="Fb Reading Light" pitchFamily="50" charset="-79"/>
              </a:rPr>
              <a:t>'.</a:t>
            </a:r>
          </a:p>
          <a:p>
            <a:pPr>
              <a:lnSpc>
                <a:spcPct val="150000"/>
              </a:lnSpc>
            </a:pPr>
            <a:endParaRPr lang="he-IL" sz="1050" dirty="0">
              <a:solidFill>
                <a:schemeClr val="tx1">
                  <a:lumMod val="75000"/>
                  <a:lumOff val="25000"/>
                </a:schemeClr>
              </a:solidFill>
              <a:cs typeface="Fb Reading Light" pitchFamily="50" charset="-79"/>
            </a:endParaRPr>
          </a:p>
          <a:p>
            <a:pPr marL="285750" indent="-285750">
              <a:lnSpc>
                <a:spcPct val="150000"/>
              </a:lnSpc>
              <a:buFont typeface="Arial" panose="020B0604020202020204" pitchFamily="34" charset="0"/>
              <a:buChar char="•"/>
            </a:pPr>
            <a:r>
              <a:rPr lang="he-IL" dirty="0">
                <a:solidFill>
                  <a:schemeClr val="tx1">
                    <a:lumMod val="75000"/>
                    <a:lumOff val="25000"/>
                  </a:schemeClr>
                </a:solidFill>
                <a:latin typeface="Fb Reading Light" pitchFamily="50" charset="-79"/>
                <a:cs typeface="Fb Reading Light" pitchFamily="50" charset="-79"/>
              </a:rPr>
              <a:t>כתוצאה מכך קיימים פרויקטים רבים בהם נחתם הסכם אך הפרויקט "תקוע" מסיבות שונות, ובשל כך בעלי הזכויות נותרים "כבולים" בהסכמים עם יזם למשך שנים.  דבר זה גרם לדיירים בפרויקטים רבים לפנות לרשות הממשלתית להתחדשות עירונית בבקשה לפתור את הבעיה. </a:t>
            </a:r>
          </a:p>
          <a:p>
            <a:pPr marL="285750" indent="-285750">
              <a:lnSpc>
                <a:spcPct val="150000"/>
              </a:lnSpc>
              <a:buFont typeface="Arial" panose="020B0604020202020204" pitchFamily="34" charset="0"/>
              <a:buChar char="•"/>
            </a:pPr>
            <a:endParaRPr lang="he-IL" sz="1000" b="1" dirty="0">
              <a:solidFill>
                <a:schemeClr val="tx1">
                  <a:lumMod val="75000"/>
                  <a:lumOff val="25000"/>
                </a:schemeClr>
              </a:solidFill>
              <a:latin typeface="Fb Reading Light" pitchFamily="50" charset="-79"/>
              <a:cs typeface="Fb Reading Light" pitchFamily="50" charset="-79"/>
            </a:endParaRPr>
          </a:p>
          <a:p>
            <a:pPr marL="285750" indent="-285750">
              <a:lnSpc>
                <a:spcPct val="150000"/>
              </a:lnSpc>
              <a:buFont typeface="Arial" panose="020B0604020202020204" pitchFamily="34" charset="0"/>
              <a:buChar char="•"/>
            </a:pPr>
            <a:r>
              <a:rPr lang="he-IL" b="1" u="sng" dirty="0">
                <a:solidFill>
                  <a:schemeClr val="tx1">
                    <a:lumMod val="75000"/>
                    <a:lumOff val="25000"/>
                  </a:schemeClr>
                </a:solidFill>
                <a:latin typeface="Fb Reading Light" pitchFamily="50" charset="-79"/>
                <a:cs typeface="Fb Reading Light" pitchFamily="50" charset="-79"/>
              </a:rPr>
              <a:t>המחוקק, אשר הבין את פערי הכוחות בין בעלי הזכויות ליזם והנזק שנגרם לצדדים בפרויקט ש"נתקע" הסדיר בחקיקה מיוחדת את המנגנון לביטול ההסכם שמטרתו להגן על בעלי הדירות ולאפשר להם "לחלץ את העגלה מהבוץ". </a:t>
            </a:r>
            <a:endParaRPr lang="he-IL" u="sng" dirty="0"/>
          </a:p>
        </p:txBody>
      </p:sp>
    </p:spTree>
    <p:extLst>
      <p:ext uri="{BB962C8B-B14F-4D97-AF65-F5344CB8AC3E}">
        <p14:creationId xmlns:p14="http://schemas.microsoft.com/office/powerpoint/2010/main" val="2923803804"/>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59116BE5-49E1-4E48-982A-136CF33FAC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66" y="0"/>
            <a:ext cx="12182534" cy="6858000"/>
          </a:xfrm>
          <a:prstGeom prst="rect">
            <a:avLst/>
          </a:prstGeom>
        </p:spPr>
      </p:pic>
      <p:sp>
        <p:nvSpPr>
          <p:cNvPr id="3" name="תיבת טקסט 2">
            <a:extLst>
              <a:ext uri="{FF2B5EF4-FFF2-40B4-BE49-F238E27FC236}">
                <a16:creationId xmlns:a16="http://schemas.microsoft.com/office/drawing/2014/main" id="{799F6F74-E7C9-8185-AAB9-E432A0FEBA25}"/>
              </a:ext>
            </a:extLst>
          </p:cNvPr>
          <p:cNvSpPr txBox="1"/>
          <p:nvPr/>
        </p:nvSpPr>
        <p:spPr>
          <a:xfrm>
            <a:off x="4389120" y="268198"/>
            <a:ext cx="7458298" cy="954107"/>
          </a:xfrm>
          <a:prstGeom prst="rect">
            <a:avLst/>
          </a:prstGeom>
          <a:noFill/>
        </p:spPr>
        <p:txBody>
          <a:bodyPr wrap="square">
            <a:spAutoFit/>
          </a:bodyPr>
          <a:lstStyle/>
          <a:p>
            <a:r>
              <a:rPr lang="he-IL" sz="2800" b="1" u="sng" dirty="0">
                <a:solidFill>
                  <a:srgbClr val="00A9AC"/>
                </a:solidFill>
                <a:cs typeface="Fb Reading" pitchFamily="50" charset="-79"/>
              </a:rPr>
              <a:t>אפשרות של בעלי הזכויות להשתחרר מחוזה,</a:t>
            </a:r>
          </a:p>
          <a:p>
            <a:r>
              <a:rPr lang="he-IL" sz="2800" b="1" u="sng" dirty="0">
                <a:solidFill>
                  <a:srgbClr val="00A9AC"/>
                </a:solidFill>
                <a:cs typeface="Fb Reading" pitchFamily="50" charset="-79"/>
              </a:rPr>
              <a:t>עילות ביטול:</a:t>
            </a:r>
          </a:p>
        </p:txBody>
      </p:sp>
      <p:sp>
        <p:nvSpPr>
          <p:cNvPr id="2" name="תיבת טקסט 1">
            <a:extLst>
              <a:ext uri="{FF2B5EF4-FFF2-40B4-BE49-F238E27FC236}">
                <a16:creationId xmlns:a16="http://schemas.microsoft.com/office/drawing/2014/main" id="{0CF219DE-930D-ADDB-2F86-50C12EFE37C3}"/>
              </a:ext>
            </a:extLst>
          </p:cNvPr>
          <p:cNvSpPr txBox="1"/>
          <p:nvPr/>
        </p:nvSpPr>
        <p:spPr>
          <a:xfrm>
            <a:off x="445166" y="1736436"/>
            <a:ext cx="11481658" cy="2687915"/>
          </a:xfrm>
          <a:prstGeom prst="rect">
            <a:avLst/>
          </a:prstGeom>
          <a:noFill/>
        </p:spPr>
        <p:txBody>
          <a:bodyPr wrap="square" rtlCol="1">
            <a:spAutoFit/>
          </a:bodyPr>
          <a:lstStyle/>
          <a:p>
            <a:pPr marL="457200" indent="-457200">
              <a:lnSpc>
                <a:spcPct val="200000"/>
              </a:lnSpc>
              <a:buAutoNum type="arabicPeriod"/>
            </a:pPr>
            <a:r>
              <a:rPr lang="he-IL" sz="2200" b="1" u="sng" dirty="0">
                <a:solidFill>
                  <a:schemeClr val="tx1">
                    <a:lumMod val="75000"/>
                    <a:lumOff val="25000"/>
                  </a:schemeClr>
                </a:solidFill>
                <a:latin typeface="Fb Reading Light" pitchFamily="50" charset="-79"/>
                <a:cs typeface="Fb Reading Light" pitchFamily="50" charset="-79"/>
              </a:rPr>
              <a:t>ביטול עסקת פינוי ובינוי בשלב מקדמי </a:t>
            </a:r>
            <a:r>
              <a:rPr lang="he-IL" sz="2200" b="1" dirty="0">
                <a:solidFill>
                  <a:schemeClr val="tx1">
                    <a:lumMod val="75000"/>
                    <a:lumOff val="25000"/>
                  </a:schemeClr>
                </a:solidFill>
                <a:latin typeface="Fb Reading Light" pitchFamily="50" charset="-79"/>
                <a:cs typeface="Fb Reading Light" pitchFamily="50" charset="-79"/>
              </a:rPr>
              <a:t>– אי עמידה ב"תקנות הכינוס"</a:t>
            </a:r>
          </a:p>
          <a:p>
            <a:pPr marL="457200" indent="-457200">
              <a:lnSpc>
                <a:spcPct val="200000"/>
              </a:lnSpc>
              <a:buAutoNum type="arabicPeriod"/>
            </a:pPr>
            <a:r>
              <a:rPr lang="he-IL" sz="2200" b="1" dirty="0">
                <a:solidFill>
                  <a:schemeClr val="tx1">
                    <a:lumMod val="75000"/>
                    <a:lumOff val="25000"/>
                  </a:schemeClr>
                </a:solidFill>
                <a:latin typeface="Fb Reading Light" pitchFamily="50" charset="-79"/>
                <a:cs typeface="Fb Reading Light" pitchFamily="50" charset="-79"/>
              </a:rPr>
              <a:t>היעדר אחוז הסכמה נדרשת של בעלי הזכויות</a:t>
            </a:r>
          </a:p>
          <a:p>
            <a:pPr marL="457200" indent="-457200">
              <a:lnSpc>
                <a:spcPct val="200000"/>
              </a:lnSpc>
              <a:buAutoNum type="arabicPeriod"/>
            </a:pPr>
            <a:r>
              <a:rPr lang="he-IL" sz="2200" b="1" dirty="0">
                <a:solidFill>
                  <a:schemeClr val="tx1">
                    <a:lumMod val="75000"/>
                    <a:lumOff val="25000"/>
                  </a:schemeClr>
                </a:solidFill>
                <a:latin typeface="Fb Reading Light" pitchFamily="50" charset="-79"/>
                <a:cs typeface="Fb Reading Light" pitchFamily="50" charset="-79"/>
              </a:rPr>
              <a:t>היעדר התקדמות תכנונית </a:t>
            </a:r>
          </a:p>
          <a:p>
            <a:pPr marL="457200" indent="-457200">
              <a:lnSpc>
                <a:spcPct val="200000"/>
              </a:lnSpc>
              <a:buAutoNum type="arabicPeriod"/>
            </a:pPr>
            <a:r>
              <a:rPr lang="he-IL" sz="2200" b="1" u="sng" dirty="0">
                <a:solidFill>
                  <a:schemeClr val="tx1">
                    <a:lumMod val="75000"/>
                    <a:lumOff val="25000"/>
                  </a:schemeClr>
                </a:solidFill>
                <a:latin typeface="Fb Reading Light" pitchFamily="50" charset="-79"/>
                <a:cs typeface="Fb Reading Light" pitchFamily="50" charset="-79"/>
              </a:rPr>
              <a:t>החתמה פוגענית</a:t>
            </a:r>
            <a:r>
              <a:rPr lang="he-IL" sz="2200" b="1" dirty="0">
                <a:solidFill>
                  <a:schemeClr val="tx1">
                    <a:lumMod val="75000"/>
                    <a:lumOff val="25000"/>
                  </a:schemeClr>
                </a:solidFill>
                <a:latin typeface="Fb Reading Light" pitchFamily="50" charset="-79"/>
                <a:cs typeface="Fb Reading Light" pitchFamily="50" charset="-79"/>
              </a:rPr>
              <a:t> – התערבות של הממונה על פניות דיירים</a:t>
            </a:r>
          </a:p>
        </p:txBody>
      </p:sp>
    </p:spTree>
    <p:extLst>
      <p:ext uri="{BB962C8B-B14F-4D97-AF65-F5344CB8AC3E}">
        <p14:creationId xmlns:p14="http://schemas.microsoft.com/office/powerpoint/2010/main" val="9310198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59116BE5-49E1-4E48-982A-136CF33FAC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66" y="0"/>
            <a:ext cx="12182534" cy="6858000"/>
          </a:xfrm>
          <a:prstGeom prst="rect">
            <a:avLst/>
          </a:prstGeom>
        </p:spPr>
      </p:pic>
      <p:sp>
        <p:nvSpPr>
          <p:cNvPr id="3" name="תיבת טקסט 2">
            <a:extLst>
              <a:ext uri="{FF2B5EF4-FFF2-40B4-BE49-F238E27FC236}">
                <a16:creationId xmlns:a16="http://schemas.microsoft.com/office/drawing/2014/main" id="{799F6F74-E7C9-8185-AAB9-E432A0FEBA25}"/>
              </a:ext>
            </a:extLst>
          </p:cNvPr>
          <p:cNvSpPr txBox="1"/>
          <p:nvPr/>
        </p:nvSpPr>
        <p:spPr>
          <a:xfrm>
            <a:off x="7351776" y="743017"/>
            <a:ext cx="4449922" cy="954107"/>
          </a:xfrm>
          <a:prstGeom prst="rect">
            <a:avLst/>
          </a:prstGeom>
          <a:noFill/>
        </p:spPr>
        <p:txBody>
          <a:bodyPr wrap="square">
            <a:spAutoFit/>
          </a:bodyPr>
          <a:lstStyle/>
          <a:p>
            <a:r>
              <a:rPr lang="he-IL" sz="2800" b="1" u="sng" dirty="0">
                <a:solidFill>
                  <a:srgbClr val="00A9AC"/>
                </a:solidFill>
                <a:cs typeface="Fb Reading" pitchFamily="50" charset="-79"/>
              </a:rPr>
              <a:t>אפשרות של בעלי הזכויות </a:t>
            </a:r>
          </a:p>
          <a:p>
            <a:r>
              <a:rPr lang="he-IL" sz="2800" b="1" u="sng" dirty="0">
                <a:solidFill>
                  <a:srgbClr val="00A9AC"/>
                </a:solidFill>
                <a:cs typeface="Fb Reading" pitchFamily="50" charset="-79"/>
              </a:rPr>
              <a:t>להשתחרר מחוזה:</a:t>
            </a:r>
          </a:p>
        </p:txBody>
      </p:sp>
      <p:sp>
        <p:nvSpPr>
          <p:cNvPr id="2" name="תיבת טקסט 1">
            <a:extLst>
              <a:ext uri="{FF2B5EF4-FFF2-40B4-BE49-F238E27FC236}">
                <a16:creationId xmlns:a16="http://schemas.microsoft.com/office/drawing/2014/main" id="{0CF219DE-930D-ADDB-2F86-50C12EFE37C3}"/>
              </a:ext>
            </a:extLst>
          </p:cNvPr>
          <p:cNvSpPr txBox="1"/>
          <p:nvPr/>
        </p:nvSpPr>
        <p:spPr>
          <a:xfrm>
            <a:off x="445166" y="1901009"/>
            <a:ext cx="11481658" cy="3721532"/>
          </a:xfrm>
          <a:prstGeom prst="rect">
            <a:avLst/>
          </a:prstGeom>
          <a:noFill/>
        </p:spPr>
        <p:txBody>
          <a:bodyPr wrap="square" rtlCol="1">
            <a:spAutoFit/>
          </a:bodyPr>
          <a:lstStyle/>
          <a:p>
            <a:pPr marL="342900" indent="-342900">
              <a:lnSpc>
                <a:spcPct val="150000"/>
              </a:lnSpc>
              <a:buFont typeface="Arial" panose="020B0604020202020204" pitchFamily="34" charset="0"/>
              <a:buChar char="•"/>
            </a:pPr>
            <a:r>
              <a:rPr lang="he-IL" sz="2000" dirty="0">
                <a:solidFill>
                  <a:schemeClr val="tx1">
                    <a:lumMod val="75000"/>
                    <a:lumOff val="25000"/>
                  </a:schemeClr>
                </a:solidFill>
                <a:latin typeface="Fb Reading Light" pitchFamily="50" charset="-79"/>
                <a:cs typeface="Fb Reading Light" pitchFamily="50" charset="-79"/>
              </a:rPr>
              <a:t>חל על כל עסקת התחדשות עירונית (פינוי בינוי או תמ"א 38) שנתחמה מיום 18.10.18</a:t>
            </a:r>
          </a:p>
          <a:p>
            <a:pPr marL="342900" indent="-342900">
              <a:lnSpc>
                <a:spcPct val="150000"/>
              </a:lnSpc>
              <a:buFont typeface="Arial" panose="020B0604020202020204" pitchFamily="34" charset="0"/>
              <a:buChar char="•"/>
            </a:pPr>
            <a:r>
              <a:rPr lang="he-IL" sz="2000" dirty="0">
                <a:solidFill>
                  <a:schemeClr val="tx1">
                    <a:lumMod val="75000"/>
                    <a:lumOff val="25000"/>
                  </a:schemeClr>
                </a:solidFill>
                <a:latin typeface="Fb Reading Light" pitchFamily="50" charset="-79"/>
                <a:cs typeface="Fb Reading Light" pitchFamily="50" charset="-79"/>
              </a:rPr>
              <a:t>נחתמה עסקת פינוי ובינוי לפני </a:t>
            </a:r>
            <a:r>
              <a:rPr lang="he-IL" sz="2000" b="1" u="sng" dirty="0">
                <a:solidFill>
                  <a:schemeClr val="tx1">
                    <a:lumMod val="75000"/>
                    <a:lumOff val="25000"/>
                  </a:schemeClr>
                </a:solidFill>
                <a:latin typeface="Fb Reading Light" pitchFamily="50" charset="-79"/>
                <a:cs typeface="Fb Reading Light" pitchFamily="50" charset="-79"/>
              </a:rPr>
              <a:t>שנערך כינוס </a:t>
            </a:r>
            <a:r>
              <a:rPr lang="he-IL" sz="2000" dirty="0">
                <a:solidFill>
                  <a:schemeClr val="tx1">
                    <a:lumMod val="75000"/>
                    <a:lumOff val="25000"/>
                  </a:schemeClr>
                </a:solidFill>
                <a:latin typeface="Fb Reading Light" pitchFamily="50" charset="-79"/>
                <a:cs typeface="Fb Reading Light" pitchFamily="50" charset="-79"/>
              </a:rPr>
              <a:t>של בעלי הדירות בבית המשותף (בהתאם לתקנות) או </a:t>
            </a:r>
            <a:r>
              <a:rPr lang="he-IL" sz="2000" b="1" u="sng" dirty="0">
                <a:solidFill>
                  <a:schemeClr val="tx1">
                    <a:lumMod val="75000"/>
                    <a:lumOff val="25000"/>
                  </a:schemeClr>
                </a:solidFill>
                <a:latin typeface="Fb Reading Light" pitchFamily="50" charset="-79"/>
                <a:cs typeface="Fb Reading Light" pitchFamily="50" charset="-79"/>
              </a:rPr>
              <a:t>לפני שנמסר מסמך עיקרי הצעה</a:t>
            </a:r>
            <a:r>
              <a:rPr lang="he-IL" sz="2000" dirty="0">
                <a:solidFill>
                  <a:schemeClr val="tx1">
                    <a:lumMod val="75000"/>
                    <a:lumOff val="25000"/>
                  </a:schemeClr>
                </a:solidFill>
                <a:latin typeface="Fb Reading Light" pitchFamily="50" charset="-79"/>
                <a:cs typeface="Fb Reading Light" pitchFamily="50" charset="-79"/>
              </a:rPr>
              <a:t>, רשאים רוב בעלי הדירות בבית המשותף להחליט על ביטול העסקאות, כל עוד </a:t>
            </a:r>
            <a:r>
              <a:rPr lang="he-IL" sz="2000" b="1" u="sng" dirty="0">
                <a:solidFill>
                  <a:schemeClr val="tx1">
                    <a:lumMod val="75000"/>
                    <a:lumOff val="25000"/>
                  </a:schemeClr>
                </a:solidFill>
                <a:latin typeface="Fb Reading Light" pitchFamily="50" charset="-79"/>
                <a:cs typeface="Fb Reading Light" pitchFamily="50" charset="-79"/>
              </a:rPr>
              <a:t>לא חתמו על עסקאות כאמור 40% מבעלי הדירות בבית המשותף</a:t>
            </a:r>
            <a:r>
              <a:rPr lang="he-IL" sz="2000" dirty="0">
                <a:solidFill>
                  <a:schemeClr val="tx1">
                    <a:lumMod val="75000"/>
                    <a:lumOff val="25000"/>
                  </a:schemeClr>
                </a:solidFill>
                <a:latin typeface="Fb Reading Light" pitchFamily="50" charset="-79"/>
                <a:cs typeface="Fb Reading Light" pitchFamily="50" charset="-79"/>
              </a:rPr>
              <a:t>; </a:t>
            </a:r>
          </a:p>
          <a:p>
            <a:pPr marL="342900" indent="-342900">
              <a:lnSpc>
                <a:spcPct val="150000"/>
              </a:lnSpc>
              <a:buFont typeface="Arial" panose="020B0604020202020204" pitchFamily="34" charset="0"/>
              <a:buChar char="•"/>
            </a:pPr>
            <a:r>
              <a:rPr lang="he-IL" sz="2000" dirty="0">
                <a:solidFill>
                  <a:schemeClr val="tx1">
                    <a:lumMod val="75000"/>
                    <a:lumOff val="25000"/>
                  </a:schemeClr>
                </a:solidFill>
                <a:latin typeface="Fb Reading Light" pitchFamily="50" charset="-79"/>
                <a:cs typeface="Fb Reading Light" pitchFamily="50" charset="-79"/>
              </a:rPr>
              <a:t>הוחלט על ביטול עסקאות כאמור, </a:t>
            </a:r>
            <a:r>
              <a:rPr lang="he-IL" sz="2000" b="1" u="sng" dirty="0">
                <a:solidFill>
                  <a:schemeClr val="tx1">
                    <a:lumMod val="75000"/>
                    <a:lumOff val="25000"/>
                  </a:schemeClr>
                </a:solidFill>
                <a:latin typeface="Fb Reading Light" pitchFamily="50" charset="-79"/>
                <a:cs typeface="Fb Reading Light" pitchFamily="50" charset="-79"/>
              </a:rPr>
              <a:t>תימסר על כך הודעה ליזם בכתב</a:t>
            </a:r>
            <a:r>
              <a:rPr lang="he-IL" sz="2000" dirty="0">
                <a:solidFill>
                  <a:schemeClr val="tx1">
                    <a:lumMod val="75000"/>
                    <a:lumOff val="25000"/>
                  </a:schemeClr>
                </a:solidFill>
                <a:latin typeface="Fb Reading Light" pitchFamily="50" charset="-79"/>
                <a:cs typeface="Fb Reading Light" pitchFamily="50" charset="-79"/>
              </a:rPr>
              <a:t>, ולא יראו את בעלי הדירות שהתקשרו בעסקה כמי שהפרו את ההתקשרות עם היזם.</a:t>
            </a:r>
          </a:p>
          <a:p>
            <a:pPr>
              <a:lnSpc>
                <a:spcPct val="150000"/>
              </a:lnSpc>
            </a:pPr>
            <a:endParaRPr lang="he-IL" sz="2000" dirty="0">
              <a:solidFill>
                <a:schemeClr val="tx1">
                  <a:lumMod val="75000"/>
                  <a:lumOff val="25000"/>
                </a:schemeClr>
              </a:solidFill>
              <a:latin typeface="Fb Reading Light" pitchFamily="50" charset="-79"/>
              <a:cs typeface="Fb Reading Light" pitchFamily="50" charset="-79"/>
            </a:endParaRPr>
          </a:p>
          <a:p>
            <a:pPr>
              <a:lnSpc>
                <a:spcPct val="150000"/>
              </a:lnSpc>
            </a:pPr>
            <a:endParaRPr lang="he-IL" sz="2000" dirty="0">
              <a:solidFill>
                <a:schemeClr val="tx1">
                  <a:lumMod val="75000"/>
                  <a:lumOff val="25000"/>
                </a:schemeClr>
              </a:solidFill>
              <a:latin typeface="Fb Reading Light" pitchFamily="50" charset="-79"/>
              <a:cs typeface="Fb Reading Light" pitchFamily="50" charset="-79"/>
            </a:endParaRPr>
          </a:p>
        </p:txBody>
      </p:sp>
      <p:sp>
        <p:nvSpPr>
          <p:cNvPr id="6" name="תיבת טקסט 5">
            <a:extLst>
              <a:ext uri="{FF2B5EF4-FFF2-40B4-BE49-F238E27FC236}">
                <a16:creationId xmlns:a16="http://schemas.microsoft.com/office/drawing/2014/main" id="{5A935AD9-752E-EF5E-B4D5-F8F4ECF56DF7}"/>
              </a:ext>
            </a:extLst>
          </p:cNvPr>
          <p:cNvSpPr txBox="1"/>
          <p:nvPr/>
        </p:nvSpPr>
        <p:spPr>
          <a:xfrm>
            <a:off x="9466" y="239273"/>
            <a:ext cx="6720679" cy="456535"/>
          </a:xfrm>
          <a:prstGeom prst="rect">
            <a:avLst/>
          </a:prstGeom>
          <a:noFill/>
        </p:spPr>
        <p:txBody>
          <a:bodyPr wrap="square">
            <a:spAutoFit/>
          </a:bodyPr>
          <a:lstStyle/>
          <a:p>
            <a:pPr>
              <a:lnSpc>
                <a:spcPct val="150000"/>
              </a:lnSpc>
            </a:pPr>
            <a:r>
              <a:rPr lang="he-IL" b="1" dirty="0">
                <a:solidFill>
                  <a:srgbClr val="000000"/>
                </a:solidFill>
                <a:latin typeface="Arial" panose="020B0604020202020204" pitchFamily="34" charset="0"/>
              </a:rPr>
              <a:t>חוק פינוי ובינוי (עידוד מיזמי פינוי ובינוי), תשס"ו-2006 סעיף 1ג -</a:t>
            </a:r>
          </a:p>
        </p:txBody>
      </p:sp>
      <p:sp>
        <p:nvSpPr>
          <p:cNvPr id="4" name="תיבת טקסט 3">
            <a:extLst>
              <a:ext uri="{FF2B5EF4-FFF2-40B4-BE49-F238E27FC236}">
                <a16:creationId xmlns:a16="http://schemas.microsoft.com/office/drawing/2014/main" id="{53936A30-BD81-CDBF-9D52-8B17EFA50A7D}"/>
              </a:ext>
            </a:extLst>
          </p:cNvPr>
          <p:cNvSpPr txBox="1"/>
          <p:nvPr/>
        </p:nvSpPr>
        <p:spPr>
          <a:xfrm>
            <a:off x="11106912" y="158964"/>
            <a:ext cx="819912" cy="461665"/>
          </a:xfrm>
          <a:prstGeom prst="rect">
            <a:avLst/>
          </a:prstGeom>
          <a:noFill/>
        </p:spPr>
        <p:txBody>
          <a:bodyPr wrap="square" rtlCol="1">
            <a:spAutoFit/>
          </a:bodyPr>
          <a:lstStyle/>
          <a:p>
            <a:r>
              <a:rPr lang="he-IL" sz="2400" dirty="0">
                <a:solidFill>
                  <a:schemeClr val="tx1">
                    <a:lumMod val="75000"/>
                    <a:lumOff val="25000"/>
                  </a:schemeClr>
                </a:solidFill>
                <a:latin typeface="Fb Reading Light" pitchFamily="50" charset="-79"/>
                <a:cs typeface="Fb Reading Light" pitchFamily="50" charset="-79"/>
              </a:rPr>
              <a:t>1</a:t>
            </a:r>
          </a:p>
        </p:txBody>
      </p:sp>
    </p:spTree>
    <p:extLst>
      <p:ext uri="{BB962C8B-B14F-4D97-AF65-F5344CB8AC3E}">
        <p14:creationId xmlns:p14="http://schemas.microsoft.com/office/powerpoint/2010/main" val="16286657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59116BE5-49E1-4E48-982A-136CF33FAC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66" y="0"/>
            <a:ext cx="12182534" cy="6858000"/>
          </a:xfrm>
          <a:prstGeom prst="rect">
            <a:avLst/>
          </a:prstGeom>
        </p:spPr>
      </p:pic>
      <p:sp>
        <p:nvSpPr>
          <p:cNvPr id="3" name="תיבת טקסט 2">
            <a:extLst>
              <a:ext uri="{FF2B5EF4-FFF2-40B4-BE49-F238E27FC236}">
                <a16:creationId xmlns:a16="http://schemas.microsoft.com/office/drawing/2014/main" id="{799F6F74-E7C9-8185-AAB9-E432A0FEBA25}"/>
              </a:ext>
            </a:extLst>
          </p:cNvPr>
          <p:cNvSpPr txBox="1"/>
          <p:nvPr/>
        </p:nvSpPr>
        <p:spPr>
          <a:xfrm>
            <a:off x="7388352" y="407378"/>
            <a:ext cx="4449922" cy="830997"/>
          </a:xfrm>
          <a:prstGeom prst="rect">
            <a:avLst/>
          </a:prstGeom>
          <a:noFill/>
        </p:spPr>
        <p:txBody>
          <a:bodyPr wrap="square">
            <a:spAutoFit/>
          </a:bodyPr>
          <a:lstStyle/>
          <a:p>
            <a:r>
              <a:rPr lang="he-IL" sz="2400" b="1" u="sng" dirty="0">
                <a:solidFill>
                  <a:srgbClr val="00A9AC"/>
                </a:solidFill>
                <a:cs typeface="Fb Reading" pitchFamily="50" charset="-79"/>
              </a:rPr>
              <a:t>אפשרות של בעלי הזכויות </a:t>
            </a:r>
          </a:p>
          <a:p>
            <a:r>
              <a:rPr lang="he-IL" sz="2400" b="1" u="sng" dirty="0">
                <a:solidFill>
                  <a:srgbClr val="00A9AC"/>
                </a:solidFill>
                <a:cs typeface="Fb Reading" pitchFamily="50" charset="-79"/>
              </a:rPr>
              <a:t>להשתחרר מחוזה</a:t>
            </a:r>
            <a:r>
              <a:rPr lang="he-IL" sz="2400" u="sng" dirty="0">
                <a:solidFill>
                  <a:srgbClr val="7195C7"/>
                </a:solidFill>
                <a:latin typeface="Fb Reading" pitchFamily="50" charset="-79"/>
                <a:cs typeface="Fb Reading" pitchFamily="50" charset="-79"/>
              </a:rPr>
              <a:t>:</a:t>
            </a:r>
          </a:p>
        </p:txBody>
      </p:sp>
      <p:sp>
        <p:nvSpPr>
          <p:cNvPr id="2" name="תיבת טקסט 1">
            <a:extLst>
              <a:ext uri="{FF2B5EF4-FFF2-40B4-BE49-F238E27FC236}">
                <a16:creationId xmlns:a16="http://schemas.microsoft.com/office/drawing/2014/main" id="{0CF219DE-930D-ADDB-2F86-50C12EFE37C3}"/>
              </a:ext>
            </a:extLst>
          </p:cNvPr>
          <p:cNvSpPr txBox="1"/>
          <p:nvPr/>
        </p:nvSpPr>
        <p:spPr>
          <a:xfrm>
            <a:off x="356616" y="1238375"/>
            <a:ext cx="11481658" cy="5614357"/>
          </a:xfrm>
          <a:prstGeom prst="rect">
            <a:avLst/>
          </a:prstGeom>
          <a:noFill/>
        </p:spPr>
        <p:txBody>
          <a:bodyPr wrap="square" rtlCol="1">
            <a:spAutoFit/>
          </a:bodyPr>
          <a:lstStyle/>
          <a:p>
            <a:pPr>
              <a:lnSpc>
                <a:spcPct val="150000"/>
              </a:lnSpc>
            </a:pPr>
            <a:r>
              <a:rPr lang="he-IL" sz="2400" b="1" u="sng" dirty="0">
                <a:solidFill>
                  <a:schemeClr val="tx1">
                    <a:lumMod val="75000"/>
                    <a:lumOff val="25000"/>
                  </a:schemeClr>
                </a:solidFill>
                <a:latin typeface="Fb Reading Light" pitchFamily="50" charset="-79"/>
                <a:cs typeface="Fb Reading Light" pitchFamily="50" charset="-79"/>
              </a:rPr>
              <a:t>יזם ייחשב כמי שעמד בחובת כינוס בעלי הדירות, אם התקיימו כל אלה:</a:t>
            </a:r>
          </a:p>
          <a:p>
            <a:pPr marL="285750" indent="-285750">
              <a:lnSpc>
                <a:spcPct val="150000"/>
              </a:lnSpc>
              <a:buFont typeface="Arial" panose="020B0604020202020204" pitchFamily="34" charset="0"/>
              <a:buChar char="•"/>
            </a:pPr>
            <a:r>
              <a:rPr lang="he-IL" dirty="0">
                <a:solidFill>
                  <a:schemeClr val="tx1">
                    <a:lumMod val="75000"/>
                    <a:lumOff val="25000"/>
                  </a:schemeClr>
                </a:solidFill>
                <a:latin typeface="Fb Reading Light" pitchFamily="50" charset="-79"/>
                <a:cs typeface="Fb Reading Light" pitchFamily="50" charset="-79"/>
              </a:rPr>
              <a:t>10 ימים לפחות בטרם מועד האספה, פורסמה הודעה הכוללת את מועד הכינוס, מיקומו, מטרתו ושם היזם, כמפורט להלן:</a:t>
            </a:r>
          </a:p>
          <a:p>
            <a:pPr marL="285750" indent="-285750">
              <a:lnSpc>
                <a:spcPct val="150000"/>
              </a:lnSpc>
              <a:buFont typeface="Arial" panose="020B0604020202020204" pitchFamily="34" charset="0"/>
              <a:buChar char="•"/>
            </a:pPr>
            <a:r>
              <a:rPr lang="he-IL" dirty="0">
                <a:solidFill>
                  <a:schemeClr val="tx1">
                    <a:lumMod val="75000"/>
                    <a:lumOff val="25000"/>
                  </a:schemeClr>
                </a:solidFill>
                <a:latin typeface="Fb Reading Light" pitchFamily="50" charset="-79"/>
                <a:cs typeface="Fb Reading Light" pitchFamily="50" charset="-79"/>
              </a:rPr>
              <a:t>ההודעה הוצגה במקום בולט על גבי הבית המשותף או בתוכו, ובבית משותף הכולל מספר כניסות – בכל אחת מהכניסות;</a:t>
            </a:r>
          </a:p>
          <a:p>
            <a:pPr marL="285750" indent="-285750">
              <a:lnSpc>
                <a:spcPct val="150000"/>
              </a:lnSpc>
              <a:buFont typeface="Arial" panose="020B0604020202020204" pitchFamily="34" charset="0"/>
              <a:buChar char="•"/>
            </a:pPr>
            <a:r>
              <a:rPr lang="he-IL" dirty="0">
                <a:solidFill>
                  <a:schemeClr val="tx1">
                    <a:lumMod val="75000"/>
                    <a:lumOff val="25000"/>
                  </a:schemeClr>
                </a:solidFill>
                <a:latin typeface="Fb Reading Light" pitchFamily="50" charset="-79"/>
                <a:cs typeface="Fb Reading Light" pitchFamily="50" charset="-79"/>
              </a:rPr>
              <a:t>ההודעה נמסרה לבעלי הדירות בשתיים מהדרכים האלה לפחות:</a:t>
            </a:r>
          </a:p>
          <a:p>
            <a:pPr lvl="1">
              <a:lnSpc>
                <a:spcPct val="150000"/>
              </a:lnSpc>
            </a:pPr>
            <a:r>
              <a:rPr lang="he-IL" dirty="0">
                <a:solidFill>
                  <a:schemeClr val="tx1">
                    <a:lumMod val="75000"/>
                    <a:lumOff val="25000"/>
                  </a:schemeClr>
                </a:solidFill>
                <a:latin typeface="Fb Reading Light" pitchFamily="50" charset="-79"/>
                <a:cs typeface="Fb Reading Light" pitchFamily="50" charset="-79"/>
              </a:rPr>
              <a:t>(1) הונחה בתיבת הדואר של הדירה;</a:t>
            </a:r>
          </a:p>
          <a:p>
            <a:pPr lvl="1">
              <a:lnSpc>
                <a:spcPct val="150000"/>
              </a:lnSpc>
            </a:pPr>
            <a:r>
              <a:rPr lang="he-IL" dirty="0">
                <a:solidFill>
                  <a:schemeClr val="tx1">
                    <a:lumMod val="75000"/>
                    <a:lumOff val="25000"/>
                  </a:schemeClr>
                </a:solidFill>
                <a:latin typeface="Fb Reading Light" pitchFamily="50" charset="-79"/>
                <a:cs typeface="Fb Reading Light" pitchFamily="50" charset="-79"/>
              </a:rPr>
              <a:t>(2) הונחה בפתח הדלת של הדירה;</a:t>
            </a:r>
          </a:p>
          <a:p>
            <a:pPr lvl="1">
              <a:lnSpc>
                <a:spcPct val="150000"/>
              </a:lnSpc>
            </a:pPr>
            <a:r>
              <a:rPr lang="he-IL" dirty="0">
                <a:solidFill>
                  <a:schemeClr val="tx1">
                    <a:lumMod val="75000"/>
                    <a:lumOff val="25000"/>
                  </a:schemeClr>
                </a:solidFill>
                <a:latin typeface="Fb Reading Light" pitchFamily="50" charset="-79"/>
                <a:cs typeface="Fb Reading Light" pitchFamily="50" charset="-79"/>
              </a:rPr>
              <a:t>(3) נמסרה לבעל הדירה באמצעים אלקטרוניים;</a:t>
            </a:r>
          </a:p>
          <a:p>
            <a:pPr marL="285750" indent="-285750">
              <a:lnSpc>
                <a:spcPct val="150000"/>
              </a:lnSpc>
              <a:buFont typeface="Arial" panose="020B0604020202020204" pitchFamily="34" charset="0"/>
              <a:buChar char="•"/>
            </a:pPr>
            <a:r>
              <a:rPr lang="he-IL" dirty="0">
                <a:solidFill>
                  <a:schemeClr val="tx1">
                    <a:lumMod val="75000"/>
                    <a:lumOff val="25000"/>
                  </a:schemeClr>
                </a:solidFill>
                <a:latin typeface="Fb Reading Light" pitchFamily="50" charset="-79"/>
                <a:cs typeface="Fb Reading Light" pitchFamily="50" charset="-79"/>
              </a:rPr>
              <a:t>ההודעה נמסרה למנהלת העירונית הפועלת ברשות המקומית שבתחומה נמצא הבית המשותף;</a:t>
            </a:r>
          </a:p>
          <a:p>
            <a:pPr marL="285750" indent="-285750">
              <a:lnSpc>
                <a:spcPct val="150000"/>
              </a:lnSpc>
              <a:buFont typeface="Arial" panose="020B0604020202020204" pitchFamily="34" charset="0"/>
              <a:buChar char="•"/>
            </a:pPr>
            <a:r>
              <a:rPr lang="he-IL" dirty="0">
                <a:solidFill>
                  <a:schemeClr val="tx1">
                    <a:lumMod val="75000"/>
                    <a:lumOff val="25000"/>
                  </a:schemeClr>
                </a:solidFill>
                <a:latin typeface="Fb Reading Light" pitchFamily="50" charset="-79"/>
                <a:cs typeface="Fb Reading Light" pitchFamily="50" charset="-79"/>
              </a:rPr>
              <a:t>ההודעה תהיה בשפה העברית, ואולם בבית משותף המצוי בשכונה או ביישוב, שבהם שיעור משמעותי מבעלי הדירות הם דוברי ערבית, רוסית או אמהרית ואינם דוברי עברית, תהיה ההודעה גם בשפה זו;</a:t>
            </a:r>
          </a:p>
          <a:p>
            <a:pPr>
              <a:lnSpc>
                <a:spcPct val="150000"/>
              </a:lnSpc>
            </a:pPr>
            <a:endParaRPr lang="he-IL" sz="2000" dirty="0">
              <a:solidFill>
                <a:schemeClr val="tx1">
                  <a:lumMod val="75000"/>
                  <a:lumOff val="25000"/>
                </a:schemeClr>
              </a:solidFill>
              <a:latin typeface="Fb Reading Light" pitchFamily="50" charset="-79"/>
              <a:cs typeface="Fb Reading Light" pitchFamily="50" charset="-79"/>
            </a:endParaRPr>
          </a:p>
        </p:txBody>
      </p:sp>
      <p:sp>
        <p:nvSpPr>
          <p:cNvPr id="6" name="תיבת טקסט 5">
            <a:extLst>
              <a:ext uri="{FF2B5EF4-FFF2-40B4-BE49-F238E27FC236}">
                <a16:creationId xmlns:a16="http://schemas.microsoft.com/office/drawing/2014/main" id="{5A935AD9-752E-EF5E-B4D5-F8F4ECF56DF7}"/>
              </a:ext>
            </a:extLst>
          </p:cNvPr>
          <p:cNvSpPr txBox="1"/>
          <p:nvPr/>
        </p:nvSpPr>
        <p:spPr>
          <a:xfrm>
            <a:off x="100906" y="129310"/>
            <a:ext cx="6720679" cy="456535"/>
          </a:xfrm>
          <a:prstGeom prst="rect">
            <a:avLst/>
          </a:prstGeom>
          <a:noFill/>
        </p:spPr>
        <p:txBody>
          <a:bodyPr wrap="square">
            <a:spAutoFit/>
          </a:bodyPr>
          <a:lstStyle/>
          <a:p>
            <a:pPr>
              <a:lnSpc>
                <a:spcPct val="150000"/>
              </a:lnSpc>
            </a:pPr>
            <a:r>
              <a:rPr lang="he-IL" b="1" dirty="0">
                <a:solidFill>
                  <a:srgbClr val="000000"/>
                </a:solidFill>
                <a:latin typeface="Arial" panose="020B0604020202020204" pitchFamily="34" charset="0"/>
              </a:rPr>
              <a:t>חוק פינוי ובינוי (עידוד מיזמי פינוי ובינוי), תשס"ו-2006 סעיף 1ג -</a:t>
            </a:r>
          </a:p>
        </p:txBody>
      </p:sp>
    </p:spTree>
    <p:extLst>
      <p:ext uri="{BB962C8B-B14F-4D97-AF65-F5344CB8AC3E}">
        <p14:creationId xmlns:p14="http://schemas.microsoft.com/office/powerpoint/2010/main" val="2747591408"/>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F9ECAEB07CA89488DA4A173DEC4F7FA" ma:contentTypeVersion="8" ma:contentTypeDescription="Create a new document." ma:contentTypeScope="" ma:versionID="11a6168ecb1f73e1e5f8476df4206d9c">
  <xsd:schema xmlns:xsd="http://www.w3.org/2001/XMLSchema" xmlns:xs="http://www.w3.org/2001/XMLSchema" xmlns:p="http://schemas.microsoft.com/office/2006/metadata/properties" xmlns:ns3="b455abbf-dacb-4f3f-b36e-0c571331ec79" xmlns:ns4="a9b7d2b1-8080-4e38-aaec-b9a4867d6cfb" targetNamespace="http://schemas.microsoft.com/office/2006/metadata/properties" ma:root="true" ma:fieldsID="8d99c202b79297adb62c1e4730a10936" ns3:_="" ns4:_="">
    <xsd:import namespace="b455abbf-dacb-4f3f-b36e-0c571331ec79"/>
    <xsd:import namespace="a9b7d2b1-8080-4e38-aaec-b9a4867d6cfb"/>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55abbf-dacb-4f3f-b36e-0c571331ec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9b7d2b1-8080-4e38-aaec-b9a4867d6cf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b455abbf-dacb-4f3f-b36e-0c571331ec79" xsi:nil="true"/>
  </documentManagement>
</p:properties>
</file>

<file path=customXml/itemProps1.xml><?xml version="1.0" encoding="utf-8"?>
<ds:datastoreItem xmlns:ds="http://schemas.openxmlformats.org/officeDocument/2006/customXml" ds:itemID="{4DA63197-F1BA-4771-9F23-8A37C46A589C}">
  <ds:schemaRefs>
    <ds:schemaRef ds:uri="http://schemas.microsoft.com/sharepoint/v3/contenttype/forms"/>
  </ds:schemaRefs>
</ds:datastoreItem>
</file>

<file path=customXml/itemProps2.xml><?xml version="1.0" encoding="utf-8"?>
<ds:datastoreItem xmlns:ds="http://schemas.openxmlformats.org/officeDocument/2006/customXml" ds:itemID="{16CCF1A0-F1F4-4265-ADA3-A921C7CB68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455abbf-dacb-4f3f-b36e-0c571331ec79"/>
    <ds:schemaRef ds:uri="a9b7d2b1-8080-4e38-aaec-b9a4867d6cf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1374F6D-DEE3-4F40-9AE8-70D1CC31966C}">
  <ds:schemaRefs>
    <ds:schemaRef ds:uri="http://schemas.openxmlformats.org/package/2006/metadata/core-properties"/>
    <ds:schemaRef ds:uri="http://purl.org/dc/elements/1.1/"/>
    <ds:schemaRef ds:uri="http://schemas.microsoft.com/office/2006/metadata/properties"/>
    <ds:schemaRef ds:uri="b455abbf-dacb-4f3f-b36e-0c571331ec79"/>
    <ds:schemaRef ds:uri="http://purl.org/dc/terms/"/>
    <ds:schemaRef ds:uri="http://schemas.microsoft.com/office/2006/documentManagement/types"/>
    <ds:schemaRef ds:uri="http://schemas.microsoft.com/office/infopath/2007/PartnerControls"/>
    <ds:schemaRef ds:uri="a9b7d2b1-8080-4e38-aaec-b9a4867d6cfb"/>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24299</TotalTime>
  <Words>2490</Words>
  <Application>Microsoft Office PowerPoint</Application>
  <PresentationFormat>מסך רחב</PresentationFormat>
  <Paragraphs>175</Paragraphs>
  <Slides>24</Slides>
  <Notes>0</Notes>
  <HiddenSlides>0</HiddenSlides>
  <MMClips>0</MMClips>
  <ScaleCrop>false</ScaleCrop>
  <HeadingPairs>
    <vt:vector size="6" baseType="variant">
      <vt:variant>
        <vt:lpstr>גופנים בשימוש</vt:lpstr>
      </vt:variant>
      <vt:variant>
        <vt:i4>7</vt:i4>
      </vt:variant>
      <vt:variant>
        <vt:lpstr>ערכת נושא</vt:lpstr>
      </vt:variant>
      <vt:variant>
        <vt:i4>1</vt:i4>
      </vt:variant>
      <vt:variant>
        <vt:lpstr>כותרות שקופיות</vt:lpstr>
      </vt:variant>
      <vt:variant>
        <vt:i4>24</vt:i4>
      </vt:variant>
    </vt:vector>
  </HeadingPairs>
  <TitlesOfParts>
    <vt:vector size="32" baseType="lpstr">
      <vt:lpstr>Arial</vt:lpstr>
      <vt:lpstr>Calibri</vt:lpstr>
      <vt:lpstr>Calibri Light</vt:lpstr>
      <vt:lpstr>Fb Reading</vt:lpstr>
      <vt:lpstr>Fb Reading Light</vt:lpstr>
      <vt:lpstr>FrankRuehl</vt:lpstr>
      <vt:lpstr>var(--ricos-custom-p-font-family,unset)</vt: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תמי</dc:creator>
  <cp:lastModifiedBy>HBB</cp:lastModifiedBy>
  <cp:revision>104</cp:revision>
  <dcterms:created xsi:type="dcterms:W3CDTF">2024-03-10T13:10:41Z</dcterms:created>
  <dcterms:modified xsi:type="dcterms:W3CDTF">2024-07-28T10:57:25Z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0x010100FF9ECAEB07CA89488DA4A173DEC4F7FA</vt:lpwstr>
  </property>
</Properties>
</file>