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56" r:id="rId2"/>
    <p:sldId id="329" r:id="rId3"/>
    <p:sldId id="344" r:id="rId4"/>
    <p:sldId id="345" r:id="rId5"/>
    <p:sldId id="346" r:id="rId6"/>
    <p:sldId id="342" r:id="rId7"/>
    <p:sldId id="336" r:id="rId8"/>
    <p:sldId id="337" r:id="rId9"/>
    <p:sldId id="339" r:id="rId10"/>
    <p:sldId id="341" r:id="rId11"/>
    <p:sldId id="351" r:id="rId12"/>
    <p:sldId id="331" r:id="rId13"/>
    <p:sldId id="347" r:id="rId14"/>
    <p:sldId id="352" r:id="rId15"/>
    <p:sldId id="349" r:id="rId16"/>
    <p:sldId id="350" r:id="rId17"/>
    <p:sldId id="304" r:id="rId1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49D27914-8689-4CAB-9299-78AC684F9BAE}">
          <p14:sldIdLst>
            <p14:sldId id="256"/>
            <p14:sldId id="329"/>
            <p14:sldId id="344"/>
            <p14:sldId id="345"/>
            <p14:sldId id="346"/>
            <p14:sldId id="342"/>
            <p14:sldId id="336"/>
            <p14:sldId id="337"/>
            <p14:sldId id="339"/>
            <p14:sldId id="341"/>
            <p14:sldId id="351"/>
            <p14:sldId id="331"/>
            <p14:sldId id="347"/>
            <p14:sldId id="352"/>
            <p14:sldId id="349"/>
            <p14:sldId id="350"/>
          </p14:sldIdLst>
        </p14:section>
        <p14:section name="הפרויקט" id="{16736219-4EBF-4199-A1B1-CFCAD05FEB85}">
          <p14:sldIdLst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6F2"/>
    <a:srgbClr val="00CFDC"/>
    <a:srgbClr val="4FF7FF"/>
    <a:srgbClr val="9DD4DD"/>
    <a:srgbClr val="01ABAE"/>
    <a:srgbClr val="01A9AE"/>
    <a:srgbClr val="DEA900"/>
    <a:srgbClr val="6F7E91"/>
    <a:srgbClr val="535F6D"/>
    <a:srgbClr val="004C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77" autoAdjust="0"/>
    <p:restoredTop sz="89931" autoAdjust="0"/>
  </p:normalViewPr>
  <p:slideViewPr>
    <p:cSldViewPr>
      <p:cViewPr varScale="1">
        <p:scale>
          <a:sx n="102" d="100"/>
          <a:sy n="102" d="100"/>
        </p:scale>
        <p:origin x="148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7C84F5D-7649-4330-81B2-17FE49CA8BBA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C405249-6427-40EA-816C-6377242040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0008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405249-6427-40EA-816C-6377242040C2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5817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405249-6427-40EA-816C-6377242040C2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1882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405249-6427-40EA-816C-6377242040C2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57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911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019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871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650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485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776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94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74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191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952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213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2B850-E395-45FA-811B-28400640B994}" type="datetimeFigureOut">
              <a:rPr lang="he-IL" smtClean="0"/>
              <a:t>כ"ג/אב/תשפ"ג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44097-4731-4631-9824-BF2449E7E9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1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179512" y="188640"/>
            <a:ext cx="8712968" cy="2384254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  <a:t>תיקונים מרכזיים בהתחדשות עירונית במסגרת חוק ההסדרים שנת 2023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92D91CB-99B4-E524-45A3-5557DA8123A6}"/>
              </a:ext>
            </a:extLst>
          </p:cNvPr>
          <p:cNvSpPr txBox="1">
            <a:spLocks/>
          </p:cNvSpPr>
          <p:nvPr/>
        </p:nvSpPr>
        <p:spPr>
          <a:xfrm>
            <a:off x="-1" y="2852936"/>
            <a:ext cx="9144001" cy="194702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מרצה: יוסי קליין, עו"ד </a:t>
            </a: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היועץ המשפטי של המנהלת להתחדשות עירונית "כרמים"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A875AB32-FCF5-AD31-CAE8-20AEDE4BD8AE}"/>
              </a:ext>
            </a:extLst>
          </p:cNvPr>
          <p:cNvCxnSpPr>
            <a:cxnSpLocks/>
          </p:cNvCxnSpPr>
          <p:nvPr/>
        </p:nvCxnSpPr>
        <p:spPr>
          <a:xfrm>
            <a:off x="395536" y="1988840"/>
            <a:ext cx="8064896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BB - דף הבית">
            <a:extLst>
              <a:ext uri="{FF2B5EF4-FFF2-40B4-BE49-F238E27FC236}">
                <a16:creationId xmlns:a16="http://schemas.microsoft.com/office/drawing/2014/main" id="{60AC3BE1-BB97-26ED-6372-9815D7500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877272"/>
            <a:ext cx="1224136" cy="83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85045ACB-E413-908A-B4B4-71C6393CD8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39437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5549332-5225-5F03-C6D2-533FA7BE2A59}"/>
              </a:ext>
            </a:extLst>
          </p:cNvPr>
          <p:cNvSpPr txBox="1"/>
          <p:nvPr/>
        </p:nvSpPr>
        <p:spPr>
          <a:xfrm>
            <a:off x="358417" y="1018433"/>
            <a:ext cx="8427165" cy="5586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עד לחוק ההסדרים, בעלים של דירת מגורים (אחת או יותר בפרויקט) היה זכאי להטבות מס ובכלל זה פטור ממס שבח בגין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קבלת תשלום בכסף "מזומן" בנוסף על דירת התמורה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, וזאת עד תקרת הפטור הקבועה בחוק.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חוק ההסדרים הגדיר כי ההטבה תקפה אך ורק לגבי דירה אחת בפרויקט עבור כל בעלים.</a:t>
            </a:r>
          </a:p>
          <a:p>
            <a:pPr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לדוגמא, אדם אשר בבעלותו 3 דירות בפרויקט אשר מקבל 3 דירות תמורה עם תוספת המטרים וכיו"ב ובנוסף מענק כספי של 100 אלף ש"ח בגין כל דירה, יהיה זכאי לפטור ממס רק עבור ה-100 אלף לדירה הראשונה ול-200 אלף הנוספים יידרש לשלם מס כדין.</a:t>
            </a:r>
          </a:p>
          <a:p>
            <a:pPr algn="ctr">
              <a:lnSpc>
                <a:spcPct val="150000"/>
              </a:lnSpc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* הסעיף חל על עסקאות שייחתמו מיום 1.10.2023 ואילך.</a:t>
            </a:r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0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תמורה בכסף בנוסף לדירת התמורה – הגבלה לדירה אחת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251520" y="764704"/>
            <a:ext cx="8640960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BB - דף הבית">
            <a:extLst>
              <a:ext uri="{FF2B5EF4-FFF2-40B4-BE49-F238E27FC236}">
                <a16:creationId xmlns:a16="http://schemas.microsoft.com/office/drawing/2014/main" id="{8923A09C-5771-0025-2A62-96E791314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תמונה 1">
            <a:extLst>
              <a:ext uri="{FF2B5EF4-FFF2-40B4-BE49-F238E27FC236}">
                <a16:creationId xmlns:a16="http://schemas.microsoft.com/office/drawing/2014/main" id="{917B39DC-B656-68E6-4243-53ED07B1C8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9298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F1DD90CC-474F-F5D5-83EF-8ACDB72A1763}"/>
              </a:ext>
            </a:extLst>
          </p:cNvPr>
          <p:cNvSpPr txBox="1"/>
          <p:nvPr/>
        </p:nvSpPr>
        <p:spPr>
          <a:xfrm>
            <a:off x="295176" y="1161195"/>
            <a:ext cx="8481639" cy="28161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עידוד השימוש בשמאי פינוי ובינוי בעסקאות התחדשות עירונית –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הפחתת אחוז ההסכמה המאפשר פנייה לשמאי פינוי ובינוי כדי שיקבע אם העסקה המוצעת כלכלית. שיעור ההסכמה החדש הוא לבעלי למעלה 40% מהיחידות בכל בית משותף, שצמודים ליחידותיהם למעלה מ- 40% ברכוש המשותף באותו בית משותף.</a:t>
            </a:r>
            <a:endParaRPr lang="he-IL" sz="2400" dirty="0">
              <a:highlight>
                <a:srgbClr val="00FFFF"/>
              </a:highligh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-56704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שינויים נוספים (פינוי בינוי)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197046" y="1005368"/>
            <a:ext cx="8481639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2195736" y="764704"/>
            <a:ext cx="4680520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HBB - דף הבית">
            <a:extLst>
              <a:ext uri="{FF2B5EF4-FFF2-40B4-BE49-F238E27FC236}">
                <a16:creationId xmlns:a16="http://schemas.microsoft.com/office/drawing/2014/main" id="{89182CDF-8AD2-A2BC-E5CA-8E991CBF8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חץ: ימינה מקווקו 8">
            <a:extLst>
              <a:ext uri="{FF2B5EF4-FFF2-40B4-BE49-F238E27FC236}">
                <a16:creationId xmlns:a16="http://schemas.microsoft.com/office/drawing/2014/main" id="{82121203-03DE-678B-DA9A-F9797835D2B8}"/>
              </a:ext>
            </a:extLst>
          </p:cNvPr>
          <p:cNvSpPr/>
          <p:nvPr/>
        </p:nvSpPr>
        <p:spPr>
          <a:xfrm>
            <a:off x="393306" y="3990415"/>
            <a:ext cx="8383509" cy="2590467"/>
          </a:xfrm>
          <a:prstGeom prst="striped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נדרש שיעור של 2/3 מבעלי הדירות במקבץ שצמודים ליחידותיהם 2/3 מהרכוש המשותף. וכן שיעור של 50% מבעלי הדירות בכל בית משותף שצמודים ליחידותיהם 50% מהרכוש המשותף.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1694E7EB-D079-3662-6730-13FF88BF6229}"/>
              </a:ext>
            </a:extLst>
          </p:cNvPr>
          <p:cNvSpPr txBox="1"/>
          <p:nvPr/>
        </p:nvSpPr>
        <p:spPr>
          <a:xfrm>
            <a:off x="2421641" y="4133178"/>
            <a:ext cx="403244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2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ההסדר הקודם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105317D3-5063-FE0C-93FF-D94C80678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69312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F1DD90CC-474F-F5D5-83EF-8ACDB72A1763}"/>
              </a:ext>
            </a:extLst>
          </p:cNvPr>
          <p:cNvSpPr txBox="1"/>
          <p:nvPr/>
        </p:nvSpPr>
        <p:spPr>
          <a:xfrm>
            <a:off x="295176" y="1161195"/>
            <a:ext cx="8481639" cy="39241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החלת חלופות "קשיש" לזכאים לגמלת סיעוד –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בעל דירה שהתגורר בדירתו במועד החתימה הראשונה, וכן זכאי לגמלת סיעוד, זכאי לבחור אחת מההטבות שמוענקות לקשיש על-פי חוק פינוי בינוי: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א.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מעבר לבית הורים בתוספת תשלומי איזון;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ב.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רכישת דירה בשווי מהוון של דירת התמורה סמוך לדירתו;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ג.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קבלת סכום כסף בשווי מהוון של דירת התמורה לשם רכישת דירה</a:t>
            </a:r>
          </a:p>
          <a:p>
            <a:pPr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  חלופית על ידי הקשיש.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-56704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שינויים נוספים (פינוי בינוי)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197046" y="1005368"/>
            <a:ext cx="8481639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2195736" y="764704"/>
            <a:ext cx="4680520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HBB - דף הבית">
            <a:extLst>
              <a:ext uri="{FF2B5EF4-FFF2-40B4-BE49-F238E27FC236}">
                <a16:creationId xmlns:a16="http://schemas.microsoft.com/office/drawing/2014/main" id="{89182CDF-8AD2-A2BC-E5CA-8E991CBF8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7B24D295-A40E-04B1-FC24-EDFC026E7C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62566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2786474" y="44659"/>
            <a:ext cx="3571052" cy="1023906"/>
          </a:xfrm>
        </p:spPr>
        <p:txBody>
          <a:bodyPr>
            <a:normAutofit/>
          </a:bodyPr>
          <a:lstStyle/>
          <a:p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קרן תחזוקה הונית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2951820" y="764704"/>
            <a:ext cx="3240360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HBB - דף הבית">
            <a:extLst>
              <a:ext uri="{FF2B5EF4-FFF2-40B4-BE49-F238E27FC236}">
                <a16:creationId xmlns:a16="http://schemas.microsoft.com/office/drawing/2014/main" id="{7D527BB7-8D29-D6E1-30F2-13295D135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6BDCD406-7D34-BC89-7696-EC9AADDDA4CB}"/>
              </a:ext>
            </a:extLst>
          </p:cNvPr>
          <p:cNvSpPr txBox="1"/>
          <p:nvPr/>
        </p:nvSpPr>
        <p:spPr>
          <a:xfrm>
            <a:off x="395536" y="1412776"/>
            <a:ext cx="8283149" cy="6001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2B9C3988-94AD-E7AE-5592-3577161BD245}"/>
              </a:ext>
            </a:extLst>
          </p:cNvPr>
          <p:cNvSpPr txBox="1"/>
          <p:nvPr/>
        </p:nvSpPr>
        <p:spPr>
          <a:xfrm>
            <a:off x="395536" y="932172"/>
            <a:ext cx="8455657" cy="50321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בפרויקטים של התחדשות עירונית מקבלים הדיירים דירה חדשה וגדולה יותר חלף דירתם הישנה. מעבר זה כרוך בעלייה משמעותית בתשלומים הנדרשים עבור תחזוקת הבניין החדש.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על מנת להתמודד עם שינוי זה בעלויות התחזוקה, נוצר צורך בסיוע במימון ההוצאות השוטפות, בגובה הפער שבין עלויות התחזוקה בבניין החדש לבין הסכום הנמוך אותו נהגו הדיירים לשלם בבניין הישן.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החוק להתחדשות עירונית קובע מנגנון המחייב את היזם בתשלום תוספת התחזוקה לתקופה של 5 שנים בנוגע לאוכלוסיית הדיירים הממשיכים.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החובה הקבועה בחוק למימון פערי עלויות התחזוקה הינה מצומצמת. 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596AF255-6864-5814-842A-3F85D901E2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1774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2786474" y="44659"/>
            <a:ext cx="3571052" cy="1023906"/>
          </a:xfrm>
        </p:spPr>
        <p:txBody>
          <a:bodyPr>
            <a:normAutofit/>
          </a:bodyPr>
          <a:lstStyle/>
          <a:p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קרן תחזוקה הונית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2951820" y="764704"/>
            <a:ext cx="3240360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HBB - דף הבית">
            <a:extLst>
              <a:ext uri="{FF2B5EF4-FFF2-40B4-BE49-F238E27FC236}">
                <a16:creationId xmlns:a16="http://schemas.microsoft.com/office/drawing/2014/main" id="{7D527BB7-8D29-D6E1-30F2-13295D135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6BDCD406-7D34-BC89-7696-EC9AADDDA4CB}"/>
              </a:ext>
            </a:extLst>
          </p:cNvPr>
          <p:cNvSpPr txBox="1"/>
          <p:nvPr/>
        </p:nvSpPr>
        <p:spPr>
          <a:xfrm>
            <a:off x="395536" y="1412776"/>
            <a:ext cx="8283149" cy="6001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2B9C3988-94AD-E7AE-5592-3577161BD245}"/>
              </a:ext>
            </a:extLst>
          </p:cNvPr>
          <p:cNvSpPr txBox="1"/>
          <p:nvPr/>
        </p:nvSpPr>
        <p:spPr>
          <a:xfrm>
            <a:off x="459895" y="1068565"/>
            <a:ext cx="8396146" cy="72481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תנאים להגדרת קרן תחזוקה בהתאם להחלטת מיסוי 9093/18: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היזם יפקיד בטרם מסירת הדירות החדשות, סכום בסיס כולל מע"מ בקרן מיוחדת שתנוהל על-ידי עו"ד או חברת נאמנויות שישמשו כנאמן.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זהות הנאמן תיקבע בהסכמת היזם ונציגות הדיירים.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סכום הקרן יהיה צמוד לממד המחירים לצרכן, החל ממועד חתימת ההסכם ועד למועד ההפקדה בפועל.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כספי הקרן שיצטברו ישמשו אך ורק לתשלום הוצאות ועד הבית.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סכום חודשי קבוע המגלם את ההפרש בין הקיים לחדש.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הקרן תשמש את הדיירים אשר ימשיכו להתגורר בפרויקט בפועל. </a:t>
            </a:r>
          </a:p>
          <a:p>
            <a:pPr marL="342900" indent="-34290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8431683C-5C61-9821-B3C6-E257BA350F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368176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E5D5DB75-1478-D7F9-F376-97C3A70546CC}"/>
              </a:ext>
            </a:extLst>
          </p:cNvPr>
          <p:cNvSpPr txBox="1"/>
          <p:nvPr/>
        </p:nvSpPr>
        <p:spPr>
          <a:xfrm>
            <a:off x="512618" y="769903"/>
            <a:ext cx="848731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lnSpc>
                <a:spcPct val="150000"/>
              </a:lnSpc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לאור הימשכות ההליכים וכן העובדה שהתחדשות עירונית בד"כ מקודמת בבניין ישנים (תמ"א 38 חלה על בניינים שקיבלו היתר לפני 1.1.1980) זאת אומרת בני לפחות 43 שנה...</a:t>
            </a:r>
          </a:p>
          <a:p>
            <a:pPr algn="just">
              <a:lnSpc>
                <a:spcPct val="150000"/>
              </a:lnSpc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מומלץ לדרוש מהיזמים לממן/להיות אחראים על נזקים/ליקויים בבניין הקיים. יש מנגנונים של הטלת אחריות ויש מנגנונים של מתן תקציב, ניתן לנסות לדרוש גם תקציב לתיקון ליקויים אחרים ברכוש המשותף כגון בעיות בביוב המרכזי, זיפות הגג וכו'.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endParaRPr lang="he-IL" sz="24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-36004" y="-90364"/>
            <a:ext cx="9144000" cy="1340768"/>
          </a:xfrm>
        </p:spPr>
        <p:txBody>
          <a:bodyPr>
            <a:normAutofit/>
          </a:bodyPr>
          <a:lstStyle/>
          <a:p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קרן תחזוקה לבניין הקיים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2339752" y="836712"/>
            <a:ext cx="4392488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HBB - דף הבית">
            <a:extLst>
              <a:ext uri="{FF2B5EF4-FFF2-40B4-BE49-F238E27FC236}">
                <a16:creationId xmlns:a16="http://schemas.microsoft.com/office/drawing/2014/main" id="{7D527BB7-8D29-D6E1-30F2-13295D135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04757C9A-E269-11F3-B956-73C8162FC9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857951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-56704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מנגנון חלוקת רווח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2951820" y="764704"/>
            <a:ext cx="3240360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HBB - דף הבית">
            <a:extLst>
              <a:ext uri="{FF2B5EF4-FFF2-40B4-BE49-F238E27FC236}">
                <a16:creationId xmlns:a16="http://schemas.microsoft.com/office/drawing/2014/main" id="{7D527BB7-8D29-D6E1-30F2-13295D135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1F2BD4D8-5AAB-60CE-2090-2A574F8E8582}"/>
              </a:ext>
            </a:extLst>
          </p:cNvPr>
          <p:cNvSpPr txBox="1"/>
          <p:nvPr/>
        </p:nvSpPr>
        <p:spPr>
          <a:xfrm>
            <a:off x="465316" y="950866"/>
            <a:ext cx="8336432" cy="53572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e-IL" sz="2250" b="1" u="sng" dirty="0">
                <a:latin typeface="David" panose="020E0502060401010101" pitchFamily="34" charset="-79"/>
                <a:cs typeface="David" panose="020E0502060401010101" pitchFamily="34" charset="-79"/>
              </a:rPr>
              <a:t>מועד בחינת הרווח: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50" dirty="0">
                <a:latin typeface="David" panose="020E0502060401010101" pitchFamily="34" charset="-79"/>
                <a:cs typeface="David" panose="020E0502060401010101" pitchFamily="34" charset="-79"/>
              </a:rPr>
              <a:t>לאחר אישור התב"ע החדשה לפי דו"ח שמאי בהתאם לתקן 21.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50" dirty="0">
                <a:latin typeface="David" panose="020E0502060401010101" pitchFamily="34" charset="-79"/>
                <a:cs typeface="David" panose="020E0502060401010101" pitchFamily="34" charset="-79"/>
              </a:rPr>
              <a:t>בשלב מימוש הפרויקט בהתאם ל"דו"ח 0".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50" dirty="0">
                <a:latin typeface="David" panose="020E0502060401010101" pitchFamily="34" charset="-79"/>
                <a:cs typeface="David" panose="020E0502060401010101" pitchFamily="34" charset="-79"/>
              </a:rPr>
              <a:t>בשלב סיום הפרויקט לפי דו"ח רווח סופי מאושר ע"י הבנק המלווה.</a:t>
            </a:r>
          </a:p>
          <a:p>
            <a:pPr algn="just">
              <a:lnSpc>
                <a:spcPct val="150000"/>
              </a:lnSpc>
            </a:pPr>
            <a:r>
              <a:rPr lang="he-IL" sz="2250" b="1" u="sng" dirty="0">
                <a:latin typeface="David" panose="020E0502060401010101" pitchFamily="34" charset="-79"/>
                <a:cs typeface="David" panose="020E0502060401010101" pitchFamily="34" charset="-79"/>
              </a:rPr>
              <a:t>חלוקת הרווח: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50" dirty="0">
                <a:latin typeface="David" panose="020E0502060401010101" pitchFamily="34" charset="-79"/>
                <a:cs typeface="David" panose="020E0502060401010101" pitchFamily="34" charset="-79"/>
              </a:rPr>
              <a:t>מקובל לחלק את הרווח העודף בין בעלי הדירות ליזם לפי "יחס הקומבינציה בעסקה" או 50:50.</a:t>
            </a:r>
          </a:p>
          <a:p>
            <a:pPr algn="just">
              <a:lnSpc>
                <a:spcPct val="150000"/>
              </a:lnSpc>
            </a:pPr>
            <a:r>
              <a:rPr lang="he-IL" sz="225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התמורה לבעלי הדירות: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50" dirty="0">
                <a:latin typeface="David" panose="020E0502060401010101" pitchFamily="34" charset="-79"/>
                <a:cs typeface="David" panose="020E0502060401010101" pitchFamily="34" charset="-79"/>
              </a:rPr>
              <a:t>הגדלת שטח דירת התמורה/פיצוי כספי/שדרוג המפרט הטכני/תקציב לשדרוגים וכד'.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CEAF3DFB-588E-5DAA-1518-FB6EA1A8E6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0219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id="{29FFD088-F605-4B92-AEFE-94A8C9A94D9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white">
          <a:xfrm>
            <a:off x="880163" y="4149080"/>
            <a:ext cx="3307094" cy="2164710"/>
          </a:xfrm>
          <a:prstGeom prst="rect">
            <a:avLst/>
          </a:prstGeom>
          <a:noFill/>
        </p:spPr>
      </p:pic>
      <p:sp>
        <p:nvSpPr>
          <p:cNvPr id="5" name="כותרת 1"/>
          <p:cNvSpPr txBox="1">
            <a:spLocks/>
          </p:cNvSpPr>
          <p:nvPr/>
        </p:nvSpPr>
        <p:spPr>
          <a:xfrm>
            <a:off x="0" y="260648"/>
            <a:ext cx="9144000" cy="2564904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תודה על ההקשבה</a:t>
            </a: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3347866" y="2420888"/>
            <a:ext cx="4861048" cy="1512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he-IL"/>
            </a:defPPr>
            <a:lvl1pPr marL="274320" marR="0" lvl="0" indent="-274320" algn="just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Char char="O"/>
              <a:tabLst/>
              <a:defRPr kumimoji="0" sz="2100" i="0" u="none" strike="noStrike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avid" pitchFamily="34" charset="-79"/>
                <a:cs typeface="David" pitchFamily="34" charset="-79"/>
              </a:defRPr>
            </a:lvl1pPr>
            <a:lvl2pPr marL="640080" indent="-27432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/>
            </a:lvl2pPr>
            <a:lvl3pPr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/>
            </a:lvl3pPr>
            <a:lvl4pPr marL="128016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</a:lvl4pPr>
            <a:lvl5pPr marL="164592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/>
            </a:lvl5pPr>
            <a:lvl6pPr marL="201168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/>
            </a:lvl6pPr>
            <a:lvl7pPr marL="237744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/>
            </a:lvl7pPr>
            <a:lvl8pPr marL="2743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/>
            </a:lvl8pPr>
            <a:lvl9pPr marL="310896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/>
            </a:lvl9pPr>
          </a:lstStyle>
          <a:p>
            <a:pPr>
              <a:lnSpc>
                <a:spcPct val="150000"/>
              </a:lnSpc>
            </a:pPr>
            <a:r>
              <a:rPr lang="he-IL" dirty="0"/>
              <a:t>יוסי קליין, עו"ד-שותף</a:t>
            </a: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E5A3AB8A-6F53-46AE-7655-C365907737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053618"/>
            <a:ext cx="4279410" cy="213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61562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5549332-5225-5F03-C6D2-533FA7BE2A59}"/>
              </a:ext>
            </a:extLst>
          </p:cNvPr>
          <p:cNvSpPr txBox="1"/>
          <p:nvPr/>
        </p:nvSpPr>
        <p:spPr>
          <a:xfrm>
            <a:off x="379270" y="1018433"/>
            <a:ext cx="8334304" cy="57708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he-IL" sz="2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תיקוני חקיקה במסגרתה בוצעה התאמה מהוראות החוק הרלוונטיות בפינוי בינוי לתמ"א 38/2 ("השוואת תנאים").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he-IL" sz="2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תיקוני חקיקה רלוונטית לפינוי בינוי ולתמ"א 38.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he-IL" sz="2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זכויות הקשיש.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he-IL" sz="2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קרן תחזוקה בבניינים החדשים.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he-IL" sz="2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קרן תחזוקה בבניינים הקיימים.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he-IL" sz="2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מנגנון חלוקת רווח.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he-IL" sz="2800" b="1" u="sng" dirty="0">
                <a:latin typeface="David" panose="020E0502060401010101" pitchFamily="34" charset="-79"/>
                <a:cs typeface="David" panose="020E0502060401010101" pitchFamily="34" charset="-79"/>
              </a:rPr>
              <a:t>זמן לשאלות ותשובות.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0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על מה נדבר היום?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826598" y="1018433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3059832" y="764704"/>
            <a:ext cx="3024336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BB - דף הבית">
            <a:extLst>
              <a:ext uri="{FF2B5EF4-FFF2-40B4-BE49-F238E27FC236}">
                <a16:creationId xmlns:a16="http://schemas.microsoft.com/office/drawing/2014/main" id="{F50AE7F3-9380-4857-699C-DD51008FD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תמונה 1">
            <a:extLst>
              <a:ext uri="{FF2B5EF4-FFF2-40B4-BE49-F238E27FC236}">
                <a16:creationId xmlns:a16="http://schemas.microsoft.com/office/drawing/2014/main" id="{D765BE96-6245-8E30-204F-32D9D51D6D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770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5549332-5225-5F03-C6D2-533FA7BE2A59}"/>
              </a:ext>
            </a:extLst>
          </p:cNvPr>
          <p:cNvSpPr txBox="1"/>
          <p:nvPr/>
        </p:nvSpPr>
        <p:spPr>
          <a:xfrm>
            <a:off x="179513" y="1018433"/>
            <a:ext cx="8606070" cy="28161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u="sng" dirty="0">
                <a:latin typeface="David" panose="020E0502060401010101" pitchFamily="34" charset="-79"/>
                <a:cs typeface="David" panose="020E0502060401010101" pitchFamily="34" charset="-79"/>
              </a:rPr>
              <a:t>התאמת עקרונות פינוי בינוי לתמ"א 38/2 ("השוואת תנאים"), בניהם: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1. הפחתת הרוב הדרוש לביצוע עסקת תמ"א 38/2 –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שיעור ההסכמה הדרוש לפנייה למפקח על רישום המקרקעין השתנה </a:t>
            </a: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במקום 80% ל-67%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מקרב יחידות הבעלים (והרכוש המשותף).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0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שינויים עיקריים בעסקאות התחדשות עירונית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740553" y="764704"/>
            <a:ext cx="7503855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BB - דף הבית">
            <a:extLst>
              <a:ext uri="{FF2B5EF4-FFF2-40B4-BE49-F238E27FC236}">
                <a16:creationId xmlns:a16="http://schemas.microsoft.com/office/drawing/2014/main" id="{F50AE7F3-9380-4857-699C-DD51008FD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8A402E97-9312-A4CC-D5CF-EC11C8FF84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311"/>
          <a:stretch/>
        </p:blipFill>
        <p:spPr>
          <a:xfrm>
            <a:off x="342309" y="3483082"/>
            <a:ext cx="8459381" cy="2106158"/>
          </a:xfrm>
          <a:prstGeom prst="rect">
            <a:avLst/>
          </a:prstGeom>
        </p:spPr>
      </p:pic>
      <p:pic>
        <p:nvPicPr>
          <p:cNvPr id="2" name="תמונה 1">
            <a:extLst>
              <a:ext uri="{FF2B5EF4-FFF2-40B4-BE49-F238E27FC236}">
                <a16:creationId xmlns:a16="http://schemas.microsoft.com/office/drawing/2014/main" id="{9069DC50-88F8-AB3C-A48B-AE008140BA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6463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5549332-5225-5F03-C6D2-533FA7BE2A59}"/>
              </a:ext>
            </a:extLst>
          </p:cNvPr>
          <p:cNvSpPr txBox="1"/>
          <p:nvPr/>
        </p:nvSpPr>
        <p:spPr>
          <a:xfrm>
            <a:off x="740553" y="1191974"/>
            <a:ext cx="7662894" cy="11541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הרוב הדרוש בעסקת פינוי בינוי: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0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שינויים עיקריים בעסקאות התחדשות עירונית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1115616" y="764704"/>
            <a:ext cx="6912768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BB - דף הבית">
            <a:extLst>
              <a:ext uri="{FF2B5EF4-FFF2-40B4-BE49-F238E27FC236}">
                <a16:creationId xmlns:a16="http://schemas.microsoft.com/office/drawing/2014/main" id="{F50AE7F3-9380-4857-699C-DD51008FD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62B21BEA-A9CF-7053-CFB5-78A3EDE77E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757" y="2209630"/>
            <a:ext cx="8678486" cy="2731538"/>
          </a:xfrm>
          <a:prstGeom prst="rect">
            <a:avLst/>
          </a:prstGeom>
        </p:spPr>
      </p:pic>
      <p:pic>
        <p:nvPicPr>
          <p:cNvPr id="2" name="תמונה 1">
            <a:extLst>
              <a:ext uri="{FF2B5EF4-FFF2-40B4-BE49-F238E27FC236}">
                <a16:creationId xmlns:a16="http://schemas.microsoft.com/office/drawing/2014/main" id="{1EA5FD99-7896-21C7-1A61-FBBB7E5D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1790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5549332-5225-5F03-C6D2-533FA7BE2A59}"/>
              </a:ext>
            </a:extLst>
          </p:cNvPr>
          <p:cNvSpPr txBox="1"/>
          <p:nvPr/>
        </p:nvSpPr>
        <p:spPr>
          <a:xfrm>
            <a:off x="108387" y="764704"/>
            <a:ext cx="8606070" cy="61401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u="sng" dirty="0">
                <a:latin typeface="David" panose="020E0502060401010101" pitchFamily="34" charset="-79"/>
                <a:cs typeface="David" panose="020E0502060401010101" pitchFamily="34" charset="-79"/>
              </a:rPr>
              <a:t>התאמת עקרונות פינוי בינוי לתמ"א 38/2 ("השוואת תנאים"), בניהם: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2. זכויות והטבות לזכויות קשישים –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השוואת תנאים של הטבות בחוק הפינוי בינוי לאוכלוסייה המבוגרת גם לגבי תמ"א 38/2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(יפורט בהרחבה).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3. פטור ממס גם לשתי דירות –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הורחב היקף הזכאות לפטור התמ"א לשתי דירות מגורים (כל עוד כאמור שיעור הבעלות בדירת התמורה יישאר זהה).</a:t>
            </a: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4. היקף העילות לסירוב סביר –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יצרו התאמה בין העילות בחוק פינוי ובינוי לתמ"א 38/2. בעל דירה שהתנגד מהנסיבות המפורטות בחוק, יתכן וייחשב סירובו כסירוב סביר, בין היתר: העסקה אינה כדאית כלכלית ו/או לא הוענקו לו בטוחות הולמות ו/או נסיבות אישיות מיוחדות.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0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שינויים עיקריים בעסקאות התחדשות עירונית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1115616" y="764704"/>
            <a:ext cx="6912768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BB - דף הבית">
            <a:extLst>
              <a:ext uri="{FF2B5EF4-FFF2-40B4-BE49-F238E27FC236}">
                <a16:creationId xmlns:a16="http://schemas.microsoft.com/office/drawing/2014/main" id="{F50AE7F3-9380-4857-699C-DD51008FD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תמונה 1">
            <a:extLst>
              <a:ext uri="{FF2B5EF4-FFF2-40B4-BE49-F238E27FC236}">
                <a16:creationId xmlns:a16="http://schemas.microsoft.com/office/drawing/2014/main" id="{7CFB2A02-6290-5F3B-5CBF-3AF3EFA4F0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6921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5549332-5225-5F03-C6D2-533FA7BE2A59}"/>
              </a:ext>
            </a:extLst>
          </p:cNvPr>
          <p:cNvSpPr txBox="1"/>
          <p:nvPr/>
        </p:nvSpPr>
        <p:spPr>
          <a:xfrm>
            <a:off x="251521" y="1018434"/>
            <a:ext cx="8640960" cy="47148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000" b="1" u="sng" dirty="0">
                <a:latin typeface="David" panose="020E0502060401010101" pitchFamily="34" charset="-79"/>
                <a:cs typeface="David" panose="020E0502060401010101" pitchFamily="34" charset="-79"/>
              </a:rPr>
              <a:t>שינויי חקיקה בתחום המיסוי רלוונטיים גם לפינוי בינוי וגם לתמ"א, בניהם: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המעביר והנעבר ייבחנו כמוכר אחד לעניין הזכאות המשותפת לפטור –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התקופה שבה יבחנו אם בוצעה העברה ללא תמורה הורחבה והיא תחול החל מ-24 חודשים טרם החתימה על ההסכם ועד ליום המכירה. בכך ניסיון למניעת תכנוני מס בהעברת דירה במתנה.</a:t>
            </a:r>
          </a:p>
          <a:p>
            <a:pPr>
              <a:lnSpc>
                <a:spcPct val="150000"/>
              </a:lnSpc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    תחולה מיום 1.10.23 בפינוי בינוי ומיום 1.6.23 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בתמ"א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38/2.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עיבוי ובינוי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–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הוסדרו בחוק תקרות פטור וכן האפשרות לבעלים לקבל דירת תמורה חדשה במתחם כנגד הדירה הקיימת.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הארכת תוקף פטור התמ"א עד 2033 –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תוקף הטבות המס המצויות בפרק חמישי 5 לחוק מיסוי מקרקעין.</a:t>
            </a:r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0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שינויים עיקריים בעסקאות התחדשות עירונית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1115616" y="764704"/>
            <a:ext cx="6912768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BB - דף הבית">
            <a:extLst>
              <a:ext uri="{FF2B5EF4-FFF2-40B4-BE49-F238E27FC236}">
                <a16:creationId xmlns:a16="http://schemas.microsoft.com/office/drawing/2014/main" id="{60EDC5F9-E5C7-0916-9EE3-2C898C82D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תמונה 1">
            <a:extLst>
              <a:ext uri="{FF2B5EF4-FFF2-40B4-BE49-F238E27FC236}">
                <a16:creationId xmlns:a16="http://schemas.microsoft.com/office/drawing/2014/main" id="{608A19D3-8148-3591-D341-17BB977BD6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08095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0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זכויות מיוחדות של אוכלוסייה מבוגרת (קשיש)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1129874" y="764704"/>
            <a:ext cx="6912768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5549332-5225-5F03-C6D2-533FA7BE2A59}"/>
              </a:ext>
            </a:extLst>
          </p:cNvPr>
          <p:cNvSpPr txBox="1"/>
          <p:nvPr/>
        </p:nvSpPr>
        <p:spPr>
          <a:xfrm>
            <a:off x="344349" y="1164270"/>
            <a:ext cx="8427165" cy="50321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בשנת 2018 בוצע תיקון 6 לחוק </a:t>
            </a: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הפינוי בינוי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– חייב את המחוקק להתייחס גם לאוכלוסיית הקשישים כאוכלוסייה מיוחדת ולהקטין את ההתנגדות לקידום פרויקטים בקרב אוכלוסייה זאת.</a:t>
            </a:r>
          </a:p>
          <a:p>
            <a:pPr>
              <a:lnSpc>
                <a:spcPct val="150000"/>
              </a:lnSpc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בשנת 2021 בוצע תיקון 7 לחוק</a:t>
            </a: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 הפינוי בינוי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– אשר הפחית את גיל הקשיש לעניין הגדרת "קשיש" בחוק פינוי בינוי ל-70 במקום 75.</a:t>
            </a:r>
          </a:p>
          <a:p>
            <a:pPr>
              <a:lnSpc>
                <a:spcPct val="150000"/>
              </a:lnSpc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כלומר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עד כה הזכויות המיוחדות לאוכלוסייה המבוגרת היו רק בפרויקטים של פינוי בינוי ולא בפרויקטים של תמ"א 38. </a:t>
            </a:r>
          </a:p>
        </p:txBody>
      </p:sp>
      <p:pic>
        <p:nvPicPr>
          <p:cNvPr id="15" name="Picture 2" descr="HBB - דף הבית">
            <a:extLst>
              <a:ext uri="{FF2B5EF4-FFF2-40B4-BE49-F238E27FC236}">
                <a16:creationId xmlns:a16="http://schemas.microsoft.com/office/drawing/2014/main" id="{E4E1F9B7-656A-703B-1B36-6D8B0E5D0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תמונה 1">
            <a:extLst>
              <a:ext uri="{FF2B5EF4-FFF2-40B4-BE49-F238E27FC236}">
                <a16:creationId xmlns:a16="http://schemas.microsoft.com/office/drawing/2014/main" id="{73CDA929-C767-E1AD-01CF-00F48649B6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796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0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זכויות מיוחדות של אוכלוסייה מבוגרת (קשיש)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40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1129874" y="764704"/>
            <a:ext cx="6912768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5549332-5225-5F03-C6D2-533FA7BE2A59}"/>
              </a:ext>
            </a:extLst>
          </p:cNvPr>
          <p:cNvSpPr txBox="1"/>
          <p:nvPr/>
        </p:nvSpPr>
        <p:spPr>
          <a:xfrm>
            <a:off x="344349" y="1164270"/>
            <a:ext cx="8427165" cy="50321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בזכות תיקוני החקיקה במסגרת חוק ההסדרים, הותאמו ההטבות לקשישים </a:t>
            </a: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גם בפרויקטים של התחדשות עירונית תמ"א 38/2 ולא רק בפינוי בינוי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he-IL" sz="2400" u="sng" dirty="0">
                <a:latin typeface="David" panose="020E0502060401010101" pitchFamily="34" charset="-79"/>
                <a:cs typeface="David" panose="020E0502060401010101" pitchFamily="34" charset="-79"/>
              </a:rPr>
              <a:t>מי מוגדר "קשיש":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בהתאם להגדרה בחוק מיסוי מקרקעין, הינו אדם </a:t>
            </a: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שמלאו לו 70 שנה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לפחות </a:t>
            </a:r>
            <a:r>
              <a:rPr lang="he-IL" sz="2400" b="1" u="sng" dirty="0"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במועד בו חתם הדייר הראשון על ההסכם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, וכמי </a:t>
            </a: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שגר במתחם במשך השנתיים שקדמו למועד זה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וכן התגורר דרך קבע באותה יחידה במועד החתימה על ההסכם עמו.</a:t>
            </a:r>
          </a:p>
          <a:p>
            <a:pPr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* הגדרת קשיש כולל גם בן/בת זוג שמתגורר עמו.</a:t>
            </a:r>
          </a:p>
          <a:p>
            <a:pPr>
              <a:lnSpc>
                <a:spcPct val="15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** חולה סיעודי ייחשב גם כ"קשיש" לצורך ההטבות.</a:t>
            </a:r>
          </a:p>
        </p:txBody>
      </p:sp>
      <p:pic>
        <p:nvPicPr>
          <p:cNvPr id="2" name="Picture 2" descr="HBB - דף הבית">
            <a:extLst>
              <a:ext uri="{FF2B5EF4-FFF2-40B4-BE49-F238E27FC236}">
                <a16:creationId xmlns:a16="http://schemas.microsoft.com/office/drawing/2014/main" id="{7E94C24A-368C-B9DF-FC23-FEF603BA4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40BECB83-1245-8F50-932D-702DB8FE20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8720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0" y="-130873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זכויות מיוחדות של אוכלוסייה מבוגרת (קשיש)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358416" y="1005367"/>
            <a:ext cx="8427165" cy="5591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</p:txBody>
      </p:sp>
      <p:pic>
        <p:nvPicPr>
          <p:cNvPr id="8" name="Picture 2" descr="HBB - דף הבית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0" y="6291044"/>
            <a:ext cx="664338" cy="4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מחבר ישר 10"/>
          <p:cNvCxnSpPr>
            <a:cxnSpLocks/>
          </p:cNvCxnSpPr>
          <p:nvPr/>
        </p:nvCxnSpPr>
        <p:spPr>
          <a:xfrm>
            <a:off x="1129874" y="764704"/>
            <a:ext cx="6912768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4CD530DB-A58A-2514-F576-239C225C9612}"/>
              </a:ext>
            </a:extLst>
          </p:cNvPr>
          <p:cNvSpPr txBox="1"/>
          <p:nvPr/>
        </p:nvSpPr>
        <p:spPr>
          <a:xfrm>
            <a:off x="70460" y="907820"/>
            <a:ext cx="7610287" cy="30970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אפשרות 1א: מעבר לבית הורים + תשלומי איזון </a:t>
            </a: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לשווי מהוון של דירת התמורה.</a:t>
            </a:r>
          </a:p>
          <a:p>
            <a:pPr>
              <a:lnSpc>
                <a:spcPct val="150000"/>
              </a:lnSpc>
            </a:pPr>
            <a:r>
              <a:rPr 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אפשרות 1ב: רכישת דירה חלופית</a:t>
            </a: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 בשווי מהוון של דירת התמורה. הקשיש זכאי לדרוש כי הדירה שתירכש בעבורו תהיה בסמוך לפרויקט.</a:t>
            </a:r>
          </a:p>
          <a:p>
            <a:pPr>
              <a:lnSpc>
                <a:spcPct val="150000"/>
              </a:lnSpc>
            </a:pPr>
            <a:r>
              <a:rPr 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אפשרות 1ג: כסף </a:t>
            </a: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בשווי מהוון של דירת התמורה לשם רכישת דירה חלופית על ידי הקשיש.</a:t>
            </a:r>
            <a:endParaRPr lang="he-IL" sz="2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סוגר מסולסל ימני 12">
            <a:extLst>
              <a:ext uri="{FF2B5EF4-FFF2-40B4-BE49-F238E27FC236}">
                <a16:creationId xmlns:a16="http://schemas.microsoft.com/office/drawing/2014/main" id="{6B8273EA-C662-66A1-BBAA-D48AD9B1F686}"/>
              </a:ext>
            </a:extLst>
          </p:cNvPr>
          <p:cNvSpPr/>
          <p:nvPr/>
        </p:nvSpPr>
        <p:spPr>
          <a:xfrm>
            <a:off x="7521595" y="1005923"/>
            <a:ext cx="481648" cy="2972314"/>
          </a:xfrm>
          <a:prstGeom prst="rightBrace">
            <a:avLst>
              <a:gd name="adj1" fmla="val 59750"/>
              <a:gd name="adj2" fmla="val 50000"/>
            </a:avLst>
          </a:prstGeom>
          <a:ln w="1905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A0F6FDAD-8981-521A-A410-97F5973C808E}"/>
              </a:ext>
            </a:extLst>
          </p:cNvPr>
          <p:cNvSpPr txBox="1"/>
          <p:nvPr/>
        </p:nvSpPr>
        <p:spPr>
          <a:xfrm>
            <a:off x="7783036" y="1769054"/>
            <a:ext cx="1423041" cy="11541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מחוץ</a:t>
            </a:r>
          </a:p>
          <a:p>
            <a:pPr algn="ctr">
              <a:lnSpc>
                <a:spcPct val="150000"/>
              </a:lnSpc>
            </a:pP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לפרויקט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12F7DCFB-9C77-263E-3FBD-8ABDA957CC2B}"/>
              </a:ext>
            </a:extLst>
          </p:cNvPr>
          <p:cNvSpPr txBox="1"/>
          <p:nvPr/>
        </p:nvSpPr>
        <p:spPr>
          <a:xfrm>
            <a:off x="0" y="4365920"/>
            <a:ext cx="8735141" cy="15311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אפשרות 2: שתי דירות קטנות </a:t>
            </a: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בשווי מצטבר לשווי דירת התמורה.</a:t>
            </a:r>
          </a:p>
          <a:p>
            <a:pPr>
              <a:lnSpc>
                <a:spcPct val="150000"/>
              </a:lnSpc>
            </a:pPr>
            <a:r>
              <a:rPr 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אפשרות 3: דירה קטנה + כסף</a:t>
            </a: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מתן דירת תמורה ששטחה קטן משטח דירת התמורה שהקשיש היה אמור לקבל במסגרת העסקה, בתוספת תשלומי איזון, עד לשווי דירת תמורה.</a:t>
            </a:r>
            <a:endParaRPr lang="en-US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BA5B3C3C-ACA3-3884-87F0-CC34F9FFA6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70" y="6020967"/>
            <a:ext cx="1675134" cy="8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6628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16899</TotalTime>
  <Words>1285</Words>
  <Application>Microsoft Office PowerPoint</Application>
  <PresentationFormat>‫הצגה על המסך (4:3)</PresentationFormat>
  <Paragraphs>99</Paragraphs>
  <Slides>17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4" baseType="lpstr">
      <vt:lpstr>Arial</vt:lpstr>
      <vt:lpstr>Brush Script MT</vt:lpstr>
      <vt:lpstr>Calibri</vt:lpstr>
      <vt:lpstr>Courier New</vt:lpstr>
      <vt:lpstr>David</vt:lpstr>
      <vt:lpstr>Wingdings</vt:lpstr>
      <vt:lpstr>ערכת נושא Office</vt:lpstr>
      <vt:lpstr>מצגת של PowerPoint‏</vt:lpstr>
      <vt:lpstr>על מה נדבר היום?</vt:lpstr>
      <vt:lpstr>שינויים עיקריים בעסקאות התחדשות עירונית</vt:lpstr>
      <vt:lpstr>שינויים עיקריים בעסקאות התחדשות עירונית</vt:lpstr>
      <vt:lpstr>שינויים עיקריים בעסקאות התחדשות עירונית</vt:lpstr>
      <vt:lpstr>שינויים עיקריים בעסקאות התחדשות עירונית</vt:lpstr>
      <vt:lpstr>זכויות מיוחדות של אוכלוסייה מבוגרת (קשיש)</vt:lpstr>
      <vt:lpstr>זכויות מיוחדות של אוכלוסייה מבוגרת (קשיש)</vt:lpstr>
      <vt:lpstr>זכויות מיוחדות של אוכלוסייה מבוגרת (קשיש)</vt:lpstr>
      <vt:lpstr>תמורה בכסף בנוסף לדירת התמורה – הגבלה לדירה אחת</vt:lpstr>
      <vt:lpstr>שינויים נוספים (פינוי בינוי)</vt:lpstr>
      <vt:lpstr>שינויים נוספים (פינוי בינוי)</vt:lpstr>
      <vt:lpstr>קרן תחזוקה הונית</vt:lpstr>
      <vt:lpstr>קרן תחזוקה הונית</vt:lpstr>
      <vt:lpstr>קרן תחזוקה לבניין הקיים</vt:lpstr>
      <vt:lpstr>מנגנון חלוקת רווח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HBB</dc:creator>
  <cp:lastModifiedBy>תום סורקין</cp:lastModifiedBy>
  <cp:revision>186</cp:revision>
  <dcterms:created xsi:type="dcterms:W3CDTF">2022-07-31T14:34:51Z</dcterms:created>
  <dcterms:modified xsi:type="dcterms:W3CDTF">2023-08-10T09:55:19Z</dcterms:modified>
</cp:coreProperties>
</file>