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97" r:id="rId4"/>
    <p:sldId id="258" r:id="rId5"/>
    <p:sldId id="280" r:id="rId6"/>
    <p:sldId id="281" r:id="rId7"/>
    <p:sldId id="259" r:id="rId8"/>
    <p:sldId id="260" r:id="rId9"/>
    <p:sldId id="282" r:id="rId10"/>
    <p:sldId id="261" r:id="rId11"/>
    <p:sldId id="262" r:id="rId12"/>
    <p:sldId id="283" r:id="rId13"/>
    <p:sldId id="284" r:id="rId14"/>
    <p:sldId id="285" r:id="rId15"/>
    <p:sldId id="286" r:id="rId16"/>
    <p:sldId id="287" r:id="rId17"/>
    <p:sldId id="288" r:id="rId18"/>
    <p:sldId id="289" r:id="rId19"/>
    <p:sldId id="291" r:id="rId20"/>
    <p:sldId id="293" r:id="rId21"/>
    <p:sldId id="292" r:id="rId22"/>
    <p:sldId id="296" r:id="rId23"/>
    <p:sldId id="294" r:id="rId24"/>
    <p:sldId id="295" r:id="rId25"/>
    <p:sldId id="290" r:id="rId26"/>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25EE611-A212-9A32-94F9-A3AE254C7417}"/>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232A025C-EE39-2C50-784D-3045BB45D5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66E47A75-2FCA-51E3-7E21-31C6C969B72D}"/>
              </a:ext>
            </a:extLst>
          </p:cNvPr>
          <p:cNvSpPr>
            <a:spLocks noGrp="1"/>
          </p:cNvSpPr>
          <p:nvPr>
            <p:ph type="dt" sz="half" idx="10"/>
          </p:nvPr>
        </p:nvSpPr>
        <p:spPr/>
        <p:txBody>
          <a:bodyPr/>
          <a:lstStyle/>
          <a:p>
            <a:fld id="{6AA1F501-621B-489C-B1BA-B7F5A61AA480}" type="datetimeFigureOut">
              <a:rPr lang="he-IL" smtClean="0"/>
              <a:t>י"ג/תמוז/תשפ"ג</a:t>
            </a:fld>
            <a:endParaRPr lang="he-IL"/>
          </a:p>
        </p:txBody>
      </p:sp>
      <p:sp>
        <p:nvSpPr>
          <p:cNvPr id="5" name="מציין מיקום של כותרת תחתונה 4">
            <a:extLst>
              <a:ext uri="{FF2B5EF4-FFF2-40B4-BE49-F238E27FC236}">
                <a16:creationId xmlns:a16="http://schemas.microsoft.com/office/drawing/2014/main" id="{809992BA-8C31-C8D0-D81C-3257F43BCC6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F3E504BB-4E80-4FBE-F3A5-607682D64080}"/>
              </a:ext>
            </a:extLst>
          </p:cNvPr>
          <p:cNvSpPr>
            <a:spLocks noGrp="1"/>
          </p:cNvSpPr>
          <p:nvPr>
            <p:ph type="sldNum" sz="quarter" idx="12"/>
          </p:nvPr>
        </p:nvSpPr>
        <p:spPr/>
        <p:txBody>
          <a:bodyPr/>
          <a:lstStyle/>
          <a:p>
            <a:fld id="{7CF4AF92-0CCA-45A7-BD48-21FF18598181}" type="slidenum">
              <a:rPr lang="he-IL" smtClean="0"/>
              <a:t>‹#›</a:t>
            </a:fld>
            <a:endParaRPr lang="he-IL"/>
          </a:p>
        </p:txBody>
      </p:sp>
    </p:spTree>
    <p:extLst>
      <p:ext uri="{BB962C8B-B14F-4D97-AF65-F5344CB8AC3E}">
        <p14:creationId xmlns:p14="http://schemas.microsoft.com/office/powerpoint/2010/main" val="2382592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D827F32-4D36-1B9E-AC3E-E0F7EAA18966}"/>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4EE2B68F-88C4-E3D0-FEA4-D34FCB533644}"/>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511A112-359F-0F4D-DC3D-DD8CD500CD91}"/>
              </a:ext>
            </a:extLst>
          </p:cNvPr>
          <p:cNvSpPr>
            <a:spLocks noGrp="1"/>
          </p:cNvSpPr>
          <p:nvPr>
            <p:ph type="dt" sz="half" idx="10"/>
          </p:nvPr>
        </p:nvSpPr>
        <p:spPr/>
        <p:txBody>
          <a:bodyPr/>
          <a:lstStyle/>
          <a:p>
            <a:fld id="{6AA1F501-621B-489C-B1BA-B7F5A61AA480}" type="datetimeFigureOut">
              <a:rPr lang="he-IL" smtClean="0"/>
              <a:t>י"ג/תמוז/תשפ"ג</a:t>
            </a:fld>
            <a:endParaRPr lang="he-IL"/>
          </a:p>
        </p:txBody>
      </p:sp>
      <p:sp>
        <p:nvSpPr>
          <p:cNvPr id="5" name="מציין מיקום של כותרת תחתונה 4">
            <a:extLst>
              <a:ext uri="{FF2B5EF4-FFF2-40B4-BE49-F238E27FC236}">
                <a16:creationId xmlns:a16="http://schemas.microsoft.com/office/drawing/2014/main" id="{627F4097-BB64-8BCB-8BBF-302ADA407B97}"/>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C6E08A6-67F5-3471-95A2-9741D3E68826}"/>
              </a:ext>
            </a:extLst>
          </p:cNvPr>
          <p:cNvSpPr>
            <a:spLocks noGrp="1"/>
          </p:cNvSpPr>
          <p:nvPr>
            <p:ph type="sldNum" sz="quarter" idx="12"/>
          </p:nvPr>
        </p:nvSpPr>
        <p:spPr/>
        <p:txBody>
          <a:bodyPr/>
          <a:lstStyle/>
          <a:p>
            <a:fld id="{7CF4AF92-0CCA-45A7-BD48-21FF18598181}" type="slidenum">
              <a:rPr lang="he-IL" smtClean="0"/>
              <a:t>‹#›</a:t>
            </a:fld>
            <a:endParaRPr lang="he-IL"/>
          </a:p>
        </p:txBody>
      </p:sp>
    </p:spTree>
    <p:extLst>
      <p:ext uri="{BB962C8B-B14F-4D97-AF65-F5344CB8AC3E}">
        <p14:creationId xmlns:p14="http://schemas.microsoft.com/office/powerpoint/2010/main" val="1620765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2323871A-6CDE-E0C4-B41B-D0339EC3664C}"/>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18DD9FC6-E96F-DC37-6112-BBC2AAC5BDD4}"/>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D89F67CD-3876-4C8D-BAD7-7A70BC8BACAE}"/>
              </a:ext>
            </a:extLst>
          </p:cNvPr>
          <p:cNvSpPr>
            <a:spLocks noGrp="1"/>
          </p:cNvSpPr>
          <p:nvPr>
            <p:ph type="dt" sz="half" idx="10"/>
          </p:nvPr>
        </p:nvSpPr>
        <p:spPr/>
        <p:txBody>
          <a:bodyPr/>
          <a:lstStyle/>
          <a:p>
            <a:fld id="{6AA1F501-621B-489C-B1BA-B7F5A61AA480}" type="datetimeFigureOut">
              <a:rPr lang="he-IL" smtClean="0"/>
              <a:t>י"ג/תמוז/תשפ"ג</a:t>
            </a:fld>
            <a:endParaRPr lang="he-IL"/>
          </a:p>
        </p:txBody>
      </p:sp>
      <p:sp>
        <p:nvSpPr>
          <p:cNvPr id="5" name="מציין מיקום של כותרת תחתונה 4">
            <a:extLst>
              <a:ext uri="{FF2B5EF4-FFF2-40B4-BE49-F238E27FC236}">
                <a16:creationId xmlns:a16="http://schemas.microsoft.com/office/drawing/2014/main" id="{4C98070F-5C4B-A1F2-F5D0-757B2823857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5EDB32C-84FF-0E3A-4FAE-4BB35EE57A4A}"/>
              </a:ext>
            </a:extLst>
          </p:cNvPr>
          <p:cNvSpPr>
            <a:spLocks noGrp="1"/>
          </p:cNvSpPr>
          <p:nvPr>
            <p:ph type="sldNum" sz="quarter" idx="12"/>
          </p:nvPr>
        </p:nvSpPr>
        <p:spPr/>
        <p:txBody>
          <a:bodyPr/>
          <a:lstStyle/>
          <a:p>
            <a:fld id="{7CF4AF92-0CCA-45A7-BD48-21FF18598181}" type="slidenum">
              <a:rPr lang="he-IL" smtClean="0"/>
              <a:t>‹#›</a:t>
            </a:fld>
            <a:endParaRPr lang="he-IL"/>
          </a:p>
        </p:txBody>
      </p:sp>
    </p:spTree>
    <p:extLst>
      <p:ext uri="{BB962C8B-B14F-4D97-AF65-F5344CB8AC3E}">
        <p14:creationId xmlns:p14="http://schemas.microsoft.com/office/powerpoint/2010/main" val="3081861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8A32CFB-BAA5-AA7F-ED1A-40C8E195DA2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811F3069-F867-8783-CCFC-9A89C3D3BF5F}"/>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519587D-0C66-47C0-7D8B-8DC2E37E9A88}"/>
              </a:ext>
            </a:extLst>
          </p:cNvPr>
          <p:cNvSpPr>
            <a:spLocks noGrp="1"/>
          </p:cNvSpPr>
          <p:nvPr>
            <p:ph type="dt" sz="half" idx="10"/>
          </p:nvPr>
        </p:nvSpPr>
        <p:spPr/>
        <p:txBody>
          <a:bodyPr/>
          <a:lstStyle/>
          <a:p>
            <a:fld id="{6AA1F501-621B-489C-B1BA-B7F5A61AA480}" type="datetimeFigureOut">
              <a:rPr lang="he-IL" smtClean="0"/>
              <a:t>י"ג/תמוז/תשפ"ג</a:t>
            </a:fld>
            <a:endParaRPr lang="he-IL"/>
          </a:p>
        </p:txBody>
      </p:sp>
      <p:sp>
        <p:nvSpPr>
          <p:cNvPr id="5" name="מציין מיקום של כותרת תחתונה 4">
            <a:extLst>
              <a:ext uri="{FF2B5EF4-FFF2-40B4-BE49-F238E27FC236}">
                <a16:creationId xmlns:a16="http://schemas.microsoft.com/office/drawing/2014/main" id="{DEFE4654-8576-5D43-E60A-122F6E1DBAF7}"/>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9567FFD-78E2-646D-0263-26170C617883}"/>
              </a:ext>
            </a:extLst>
          </p:cNvPr>
          <p:cNvSpPr>
            <a:spLocks noGrp="1"/>
          </p:cNvSpPr>
          <p:nvPr>
            <p:ph type="sldNum" sz="quarter" idx="12"/>
          </p:nvPr>
        </p:nvSpPr>
        <p:spPr/>
        <p:txBody>
          <a:bodyPr/>
          <a:lstStyle/>
          <a:p>
            <a:fld id="{7CF4AF92-0CCA-45A7-BD48-21FF18598181}" type="slidenum">
              <a:rPr lang="he-IL" smtClean="0"/>
              <a:t>‹#›</a:t>
            </a:fld>
            <a:endParaRPr lang="he-IL"/>
          </a:p>
        </p:txBody>
      </p:sp>
    </p:spTree>
    <p:extLst>
      <p:ext uri="{BB962C8B-B14F-4D97-AF65-F5344CB8AC3E}">
        <p14:creationId xmlns:p14="http://schemas.microsoft.com/office/powerpoint/2010/main" val="1035557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F66CD22-359F-F81D-016B-5E945F88DEB9}"/>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03CD8529-3FE5-2E28-01B8-D0FE51938D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05190460-3CA2-07E8-5EED-89CDF184FC97}"/>
              </a:ext>
            </a:extLst>
          </p:cNvPr>
          <p:cNvSpPr>
            <a:spLocks noGrp="1"/>
          </p:cNvSpPr>
          <p:nvPr>
            <p:ph type="dt" sz="half" idx="10"/>
          </p:nvPr>
        </p:nvSpPr>
        <p:spPr/>
        <p:txBody>
          <a:bodyPr/>
          <a:lstStyle/>
          <a:p>
            <a:fld id="{6AA1F501-621B-489C-B1BA-B7F5A61AA480}" type="datetimeFigureOut">
              <a:rPr lang="he-IL" smtClean="0"/>
              <a:t>י"ג/תמוז/תשפ"ג</a:t>
            </a:fld>
            <a:endParaRPr lang="he-IL"/>
          </a:p>
        </p:txBody>
      </p:sp>
      <p:sp>
        <p:nvSpPr>
          <p:cNvPr id="5" name="מציין מיקום של כותרת תחתונה 4">
            <a:extLst>
              <a:ext uri="{FF2B5EF4-FFF2-40B4-BE49-F238E27FC236}">
                <a16:creationId xmlns:a16="http://schemas.microsoft.com/office/drawing/2014/main" id="{EBC98ACF-987A-6673-2F45-AC6CB1A8373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15F8E33-E059-730F-8985-DD6B83F8592B}"/>
              </a:ext>
            </a:extLst>
          </p:cNvPr>
          <p:cNvSpPr>
            <a:spLocks noGrp="1"/>
          </p:cNvSpPr>
          <p:nvPr>
            <p:ph type="sldNum" sz="quarter" idx="12"/>
          </p:nvPr>
        </p:nvSpPr>
        <p:spPr/>
        <p:txBody>
          <a:bodyPr/>
          <a:lstStyle/>
          <a:p>
            <a:fld id="{7CF4AF92-0CCA-45A7-BD48-21FF18598181}" type="slidenum">
              <a:rPr lang="he-IL" smtClean="0"/>
              <a:t>‹#›</a:t>
            </a:fld>
            <a:endParaRPr lang="he-IL"/>
          </a:p>
        </p:txBody>
      </p:sp>
    </p:spTree>
    <p:extLst>
      <p:ext uri="{BB962C8B-B14F-4D97-AF65-F5344CB8AC3E}">
        <p14:creationId xmlns:p14="http://schemas.microsoft.com/office/powerpoint/2010/main" val="2956160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161E1D4-020B-3AE9-240F-892E1F93D0E7}"/>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617E4C44-B734-4F93-2A05-C207F03A630A}"/>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3BE991CA-7DFF-E944-7C8D-B8175408EA29}"/>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2B5B5FA9-3B39-1E59-D890-AC17C402C481}"/>
              </a:ext>
            </a:extLst>
          </p:cNvPr>
          <p:cNvSpPr>
            <a:spLocks noGrp="1"/>
          </p:cNvSpPr>
          <p:nvPr>
            <p:ph type="dt" sz="half" idx="10"/>
          </p:nvPr>
        </p:nvSpPr>
        <p:spPr/>
        <p:txBody>
          <a:bodyPr/>
          <a:lstStyle/>
          <a:p>
            <a:fld id="{6AA1F501-621B-489C-B1BA-B7F5A61AA480}" type="datetimeFigureOut">
              <a:rPr lang="he-IL" smtClean="0"/>
              <a:t>י"ג/תמוז/תשפ"ג</a:t>
            </a:fld>
            <a:endParaRPr lang="he-IL"/>
          </a:p>
        </p:txBody>
      </p:sp>
      <p:sp>
        <p:nvSpPr>
          <p:cNvPr id="6" name="מציין מיקום של כותרת תחתונה 5">
            <a:extLst>
              <a:ext uri="{FF2B5EF4-FFF2-40B4-BE49-F238E27FC236}">
                <a16:creationId xmlns:a16="http://schemas.microsoft.com/office/drawing/2014/main" id="{6D5C859D-2CB0-5438-3418-B0DA25EA465D}"/>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5A4364FD-56A5-8E36-DFE5-0EBBD6CC7DC6}"/>
              </a:ext>
            </a:extLst>
          </p:cNvPr>
          <p:cNvSpPr>
            <a:spLocks noGrp="1"/>
          </p:cNvSpPr>
          <p:nvPr>
            <p:ph type="sldNum" sz="quarter" idx="12"/>
          </p:nvPr>
        </p:nvSpPr>
        <p:spPr/>
        <p:txBody>
          <a:bodyPr/>
          <a:lstStyle/>
          <a:p>
            <a:fld id="{7CF4AF92-0CCA-45A7-BD48-21FF18598181}" type="slidenum">
              <a:rPr lang="he-IL" smtClean="0"/>
              <a:t>‹#›</a:t>
            </a:fld>
            <a:endParaRPr lang="he-IL"/>
          </a:p>
        </p:txBody>
      </p:sp>
    </p:spTree>
    <p:extLst>
      <p:ext uri="{BB962C8B-B14F-4D97-AF65-F5344CB8AC3E}">
        <p14:creationId xmlns:p14="http://schemas.microsoft.com/office/powerpoint/2010/main" val="3258558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F72448F-516B-20BE-AB24-38B6980AF42C}"/>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0E4EC9B4-2FE3-1B49-2296-8EB5A1DB13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7FAAE6CC-424D-6206-DBD4-1BAFB95B4992}"/>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8308109B-7A84-093B-238B-3E69F12CA4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BA2CBBE2-DD4E-23BF-D959-CCAA42706EE9}"/>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EA11B33F-7D72-14C4-92D2-6830C10795A3}"/>
              </a:ext>
            </a:extLst>
          </p:cNvPr>
          <p:cNvSpPr>
            <a:spLocks noGrp="1"/>
          </p:cNvSpPr>
          <p:nvPr>
            <p:ph type="dt" sz="half" idx="10"/>
          </p:nvPr>
        </p:nvSpPr>
        <p:spPr/>
        <p:txBody>
          <a:bodyPr/>
          <a:lstStyle/>
          <a:p>
            <a:fld id="{6AA1F501-621B-489C-B1BA-B7F5A61AA480}" type="datetimeFigureOut">
              <a:rPr lang="he-IL" smtClean="0"/>
              <a:t>י"ג/תמוז/תשפ"ג</a:t>
            </a:fld>
            <a:endParaRPr lang="he-IL"/>
          </a:p>
        </p:txBody>
      </p:sp>
      <p:sp>
        <p:nvSpPr>
          <p:cNvPr id="8" name="מציין מיקום של כותרת תחתונה 7">
            <a:extLst>
              <a:ext uri="{FF2B5EF4-FFF2-40B4-BE49-F238E27FC236}">
                <a16:creationId xmlns:a16="http://schemas.microsoft.com/office/drawing/2014/main" id="{B416DAED-58BF-94DE-0D04-39FB32F272E6}"/>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FC600EA6-6684-4BEF-198A-86001B143053}"/>
              </a:ext>
            </a:extLst>
          </p:cNvPr>
          <p:cNvSpPr>
            <a:spLocks noGrp="1"/>
          </p:cNvSpPr>
          <p:nvPr>
            <p:ph type="sldNum" sz="quarter" idx="12"/>
          </p:nvPr>
        </p:nvSpPr>
        <p:spPr/>
        <p:txBody>
          <a:bodyPr/>
          <a:lstStyle/>
          <a:p>
            <a:fld id="{7CF4AF92-0CCA-45A7-BD48-21FF18598181}" type="slidenum">
              <a:rPr lang="he-IL" smtClean="0"/>
              <a:t>‹#›</a:t>
            </a:fld>
            <a:endParaRPr lang="he-IL"/>
          </a:p>
        </p:txBody>
      </p:sp>
    </p:spTree>
    <p:extLst>
      <p:ext uri="{BB962C8B-B14F-4D97-AF65-F5344CB8AC3E}">
        <p14:creationId xmlns:p14="http://schemas.microsoft.com/office/powerpoint/2010/main" val="70981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BF22D70-1742-A718-29BB-39E80279436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FE83322B-C57D-18BA-D57B-B30972EBF733}"/>
              </a:ext>
            </a:extLst>
          </p:cNvPr>
          <p:cNvSpPr>
            <a:spLocks noGrp="1"/>
          </p:cNvSpPr>
          <p:nvPr>
            <p:ph type="dt" sz="half" idx="10"/>
          </p:nvPr>
        </p:nvSpPr>
        <p:spPr/>
        <p:txBody>
          <a:bodyPr/>
          <a:lstStyle/>
          <a:p>
            <a:fld id="{6AA1F501-621B-489C-B1BA-B7F5A61AA480}" type="datetimeFigureOut">
              <a:rPr lang="he-IL" smtClean="0"/>
              <a:t>י"ג/תמוז/תשפ"ג</a:t>
            </a:fld>
            <a:endParaRPr lang="he-IL"/>
          </a:p>
        </p:txBody>
      </p:sp>
      <p:sp>
        <p:nvSpPr>
          <p:cNvPr id="4" name="מציין מיקום של כותרת תחתונה 3">
            <a:extLst>
              <a:ext uri="{FF2B5EF4-FFF2-40B4-BE49-F238E27FC236}">
                <a16:creationId xmlns:a16="http://schemas.microsoft.com/office/drawing/2014/main" id="{5666FF60-CBC1-F1D9-5597-0386B2B15337}"/>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2CAE4157-8642-A4EC-C693-2914B452B4D6}"/>
              </a:ext>
            </a:extLst>
          </p:cNvPr>
          <p:cNvSpPr>
            <a:spLocks noGrp="1"/>
          </p:cNvSpPr>
          <p:nvPr>
            <p:ph type="sldNum" sz="quarter" idx="12"/>
          </p:nvPr>
        </p:nvSpPr>
        <p:spPr/>
        <p:txBody>
          <a:bodyPr/>
          <a:lstStyle/>
          <a:p>
            <a:fld id="{7CF4AF92-0CCA-45A7-BD48-21FF18598181}" type="slidenum">
              <a:rPr lang="he-IL" smtClean="0"/>
              <a:t>‹#›</a:t>
            </a:fld>
            <a:endParaRPr lang="he-IL"/>
          </a:p>
        </p:txBody>
      </p:sp>
    </p:spTree>
    <p:extLst>
      <p:ext uri="{BB962C8B-B14F-4D97-AF65-F5344CB8AC3E}">
        <p14:creationId xmlns:p14="http://schemas.microsoft.com/office/powerpoint/2010/main" val="809453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4E6D412-17D0-3787-26B8-AAD4CFD2D371}"/>
              </a:ext>
            </a:extLst>
          </p:cNvPr>
          <p:cNvSpPr>
            <a:spLocks noGrp="1"/>
          </p:cNvSpPr>
          <p:nvPr>
            <p:ph type="dt" sz="half" idx="10"/>
          </p:nvPr>
        </p:nvSpPr>
        <p:spPr/>
        <p:txBody>
          <a:bodyPr/>
          <a:lstStyle/>
          <a:p>
            <a:fld id="{6AA1F501-621B-489C-B1BA-B7F5A61AA480}" type="datetimeFigureOut">
              <a:rPr lang="he-IL" smtClean="0"/>
              <a:t>י"ג/תמוז/תשפ"ג</a:t>
            </a:fld>
            <a:endParaRPr lang="he-IL"/>
          </a:p>
        </p:txBody>
      </p:sp>
      <p:sp>
        <p:nvSpPr>
          <p:cNvPr id="3" name="מציין מיקום של כותרת תחתונה 2">
            <a:extLst>
              <a:ext uri="{FF2B5EF4-FFF2-40B4-BE49-F238E27FC236}">
                <a16:creationId xmlns:a16="http://schemas.microsoft.com/office/drawing/2014/main" id="{471D2122-CA6D-F005-F1E2-D68FA99699E9}"/>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682DB868-DA83-8767-42E8-FA621405058D}"/>
              </a:ext>
            </a:extLst>
          </p:cNvPr>
          <p:cNvSpPr>
            <a:spLocks noGrp="1"/>
          </p:cNvSpPr>
          <p:nvPr>
            <p:ph type="sldNum" sz="quarter" idx="12"/>
          </p:nvPr>
        </p:nvSpPr>
        <p:spPr/>
        <p:txBody>
          <a:bodyPr/>
          <a:lstStyle/>
          <a:p>
            <a:fld id="{7CF4AF92-0CCA-45A7-BD48-21FF18598181}" type="slidenum">
              <a:rPr lang="he-IL" smtClean="0"/>
              <a:t>‹#›</a:t>
            </a:fld>
            <a:endParaRPr lang="he-IL"/>
          </a:p>
        </p:txBody>
      </p:sp>
    </p:spTree>
    <p:extLst>
      <p:ext uri="{BB962C8B-B14F-4D97-AF65-F5344CB8AC3E}">
        <p14:creationId xmlns:p14="http://schemas.microsoft.com/office/powerpoint/2010/main" val="54103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FADBDCA-8983-682A-CF60-E5EE3479A95A}"/>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72BBE44F-B138-E6F3-39A0-2EDD2454FE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BA89E603-FE1E-CE9C-DCB6-95AA3E83AB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FF712024-AFBE-8EEA-72A6-5743C4597C77}"/>
              </a:ext>
            </a:extLst>
          </p:cNvPr>
          <p:cNvSpPr>
            <a:spLocks noGrp="1"/>
          </p:cNvSpPr>
          <p:nvPr>
            <p:ph type="dt" sz="half" idx="10"/>
          </p:nvPr>
        </p:nvSpPr>
        <p:spPr/>
        <p:txBody>
          <a:bodyPr/>
          <a:lstStyle/>
          <a:p>
            <a:fld id="{6AA1F501-621B-489C-B1BA-B7F5A61AA480}" type="datetimeFigureOut">
              <a:rPr lang="he-IL" smtClean="0"/>
              <a:t>י"ג/תמוז/תשפ"ג</a:t>
            </a:fld>
            <a:endParaRPr lang="he-IL"/>
          </a:p>
        </p:txBody>
      </p:sp>
      <p:sp>
        <p:nvSpPr>
          <p:cNvPr id="6" name="מציין מיקום של כותרת תחתונה 5">
            <a:extLst>
              <a:ext uri="{FF2B5EF4-FFF2-40B4-BE49-F238E27FC236}">
                <a16:creationId xmlns:a16="http://schemas.microsoft.com/office/drawing/2014/main" id="{8D13FBF5-342F-FE85-9AF6-B2D6751E43BA}"/>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0918F7FA-BAC5-57AA-AA34-0A88DAA5ACA7}"/>
              </a:ext>
            </a:extLst>
          </p:cNvPr>
          <p:cNvSpPr>
            <a:spLocks noGrp="1"/>
          </p:cNvSpPr>
          <p:nvPr>
            <p:ph type="sldNum" sz="quarter" idx="12"/>
          </p:nvPr>
        </p:nvSpPr>
        <p:spPr/>
        <p:txBody>
          <a:bodyPr/>
          <a:lstStyle/>
          <a:p>
            <a:fld id="{7CF4AF92-0CCA-45A7-BD48-21FF18598181}" type="slidenum">
              <a:rPr lang="he-IL" smtClean="0"/>
              <a:t>‹#›</a:t>
            </a:fld>
            <a:endParaRPr lang="he-IL"/>
          </a:p>
        </p:txBody>
      </p:sp>
    </p:spTree>
    <p:extLst>
      <p:ext uri="{BB962C8B-B14F-4D97-AF65-F5344CB8AC3E}">
        <p14:creationId xmlns:p14="http://schemas.microsoft.com/office/powerpoint/2010/main" val="891537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C647AE5-01B3-9500-C05D-9457376D57BA}"/>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D3C6BB56-F524-8EC0-4688-361DAF03AC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A0E5A4F2-87C1-895D-1F0A-5F8788739E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900B738C-3399-0744-55B9-5312CA73EB6A}"/>
              </a:ext>
            </a:extLst>
          </p:cNvPr>
          <p:cNvSpPr>
            <a:spLocks noGrp="1"/>
          </p:cNvSpPr>
          <p:nvPr>
            <p:ph type="dt" sz="half" idx="10"/>
          </p:nvPr>
        </p:nvSpPr>
        <p:spPr/>
        <p:txBody>
          <a:bodyPr/>
          <a:lstStyle/>
          <a:p>
            <a:fld id="{6AA1F501-621B-489C-B1BA-B7F5A61AA480}" type="datetimeFigureOut">
              <a:rPr lang="he-IL" smtClean="0"/>
              <a:t>י"ג/תמוז/תשפ"ג</a:t>
            </a:fld>
            <a:endParaRPr lang="he-IL"/>
          </a:p>
        </p:txBody>
      </p:sp>
      <p:sp>
        <p:nvSpPr>
          <p:cNvPr id="6" name="מציין מיקום של כותרת תחתונה 5">
            <a:extLst>
              <a:ext uri="{FF2B5EF4-FFF2-40B4-BE49-F238E27FC236}">
                <a16:creationId xmlns:a16="http://schemas.microsoft.com/office/drawing/2014/main" id="{61DF501C-131E-BFDE-5719-BDD4A5392E83}"/>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88C2C5DC-4FDA-C354-36B1-39352B639B76}"/>
              </a:ext>
            </a:extLst>
          </p:cNvPr>
          <p:cNvSpPr>
            <a:spLocks noGrp="1"/>
          </p:cNvSpPr>
          <p:nvPr>
            <p:ph type="sldNum" sz="quarter" idx="12"/>
          </p:nvPr>
        </p:nvSpPr>
        <p:spPr/>
        <p:txBody>
          <a:bodyPr/>
          <a:lstStyle/>
          <a:p>
            <a:fld id="{7CF4AF92-0CCA-45A7-BD48-21FF18598181}" type="slidenum">
              <a:rPr lang="he-IL" smtClean="0"/>
              <a:t>‹#›</a:t>
            </a:fld>
            <a:endParaRPr lang="he-IL"/>
          </a:p>
        </p:txBody>
      </p:sp>
    </p:spTree>
    <p:extLst>
      <p:ext uri="{BB962C8B-B14F-4D97-AF65-F5344CB8AC3E}">
        <p14:creationId xmlns:p14="http://schemas.microsoft.com/office/powerpoint/2010/main" val="3987240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74000">
              <a:schemeClr val="accent4">
                <a:lumMod val="60000"/>
                <a:lumOff val="40000"/>
              </a:schemeClr>
            </a:gs>
            <a:gs pos="83000">
              <a:schemeClr val="accent4">
                <a:lumMod val="40000"/>
                <a:lumOff val="60000"/>
              </a:schemeClr>
            </a:gs>
            <a:gs pos="100000">
              <a:schemeClr val="accent4">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F49E102F-B442-92A4-346F-588C8FCE8D86}"/>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FA4EF95-C7A5-19F9-E344-93861071387A}"/>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DBDD239-22C8-A79E-EE19-195F8696B745}"/>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AA1F501-621B-489C-B1BA-B7F5A61AA480}" type="datetimeFigureOut">
              <a:rPr lang="he-IL" smtClean="0"/>
              <a:t>י"ג/תמוז/תשפ"ג</a:t>
            </a:fld>
            <a:endParaRPr lang="he-IL"/>
          </a:p>
        </p:txBody>
      </p:sp>
      <p:sp>
        <p:nvSpPr>
          <p:cNvPr id="5" name="מציין מיקום של כותרת תחתונה 4">
            <a:extLst>
              <a:ext uri="{FF2B5EF4-FFF2-40B4-BE49-F238E27FC236}">
                <a16:creationId xmlns:a16="http://schemas.microsoft.com/office/drawing/2014/main" id="{E86D341A-F08D-EE7E-9623-F06C2557B4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CF4BFC04-59F8-5DC7-3E5C-F32EDE42A183}"/>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CF4AF92-0CCA-45A7-BD48-21FF18598181}" type="slidenum">
              <a:rPr lang="he-IL" smtClean="0"/>
              <a:t>‹#›</a:t>
            </a:fld>
            <a:endParaRPr lang="he-IL"/>
          </a:p>
        </p:txBody>
      </p:sp>
    </p:spTree>
    <p:extLst>
      <p:ext uri="{BB962C8B-B14F-4D97-AF65-F5344CB8AC3E}">
        <p14:creationId xmlns:p14="http://schemas.microsoft.com/office/powerpoint/2010/main" val="3680242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7/06/relationships/model3d" Target="../media/model3d1.glb"/><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7/06/relationships/model3d" Target="../media/model3d2.glb"/><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C3ED422-831D-1048-7F57-9D294EB47517}"/>
              </a:ext>
            </a:extLst>
          </p:cNvPr>
          <p:cNvSpPr>
            <a:spLocks noGrp="1"/>
          </p:cNvSpPr>
          <p:nvPr>
            <p:ph type="ctrTitle"/>
          </p:nvPr>
        </p:nvSpPr>
        <p:spPr>
          <a:xfrm>
            <a:off x="1446362" y="185977"/>
            <a:ext cx="9500558" cy="1837427"/>
          </a:xfrm>
        </p:spPr>
        <p:txBody>
          <a:bodyPr>
            <a:normAutofit/>
          </a:bodyPr>
          <a:lstStyle/>
          <a:p>
            <a:r>
              <a:rPr lang="he-IL" sz="9600" b="1" dirty="0">
                <a:latin typeface="David" panose="020E0502060401010101" pitchFamily="34" charset="-79"/>
                <a:cs typeface="David" panose="020E0502060401010101" pitchFamily="34" charset="-79"/>
              </a:rPr>
              <a:t>התחדשות עירונית</a:t>
            </a:r>
          </a:p>
        </p:txBody>
      </p:sp>
      <p:sp>
        <p:nvSpPr>
          <p:cNvPr id="3" name="כותרת משנה 2">
            <a:extLst>
              <a:ext uri="{FF2B5EF4-FFF2-40B4-BE49-F238E27FC236}">
                <a16:creationId xmlns:a16="http://schemas.microsoft.com/office/drawing/2014/main" id="{5954212E-0E77-A804-879A-186D1112C39D}"/>
              </a:ext>
            </a:extLst>
          </p:cNvPr>
          <p:cNvSpPr>
            <a:spLocks noGrp="1"/>
          </p:cNvSpPr>
          <p:nvPr>
            <p:ph type="subTitle" idx="1"/>
          </p:nvPr>
        </p:nvSpPr>
        <p:spPr>
          <a:xfrm>
            <a:off x="1524000" y="2463351"/>
            <a:ext cx="9144000" cy="1655762"/>
          </a:xfrm>
        </p:spPr>
        <p:txBody>
          <a:bodyPr>
            <a:noAutofit/>
          </a:bodyPr>
          <a:lstStyle/>
          <a:p>
            <a:r>
              <a:rPr lang="he-IL" sz="5400" b="1" dirty="0">
                <a:latin typeface="David" panose="020E0502060401010101" pitchFamily="34" charset="-79"/>
                <a:cs typeface="David" panose="020E0502060401010101" pitchFamily="34" charset="-79"/>
              </a:rPr>
              <a:t>תפקידו של עורך הדין בעלי הדירות</a:t>
            </a:r>
          </a:p>
          <a:p>
            <a:r>
              <a:rPr lang="he-IL" sz="3600" b="1" dirty="0">
                <a:latin typeface="David" panose="020E0502060401010101" pitchFamily="34" charset="-79"/>
                <a:cs typeface="David" panose="020E0502060401010101" pitchFamily="34" charset="-79"/>
              </a:rPr>
              <a:t>מרצה: עו"ד יוסי קליין</a:t>
            </a:r>
          </a:p>
        </p:txBody>
      </p:sp>
      <mc:AlternateContent xmlns:mc="http://schemas.openxmlformats.org/markup-compatibility/2006">
        <mc:Choice xmlns:am3d="http://schemas.microsoft.com/office/drawing/2017/model3d" Requires="am3d">
          <p:graphicFrame>
            <p:nvGraphicFramePr>
              <p:cNvPr id="4" name="מודל תלת-ממד 3" descr="Group">
                <a:extLst>
                  <a:ext uri="{FF2B5EF4-FFF2-40B4-BE49-F238E27FC236}">
                    <a16:creationId xmlns:a16="http://schemas.microsoft.com/office/drawing/2014/main" id="{748EA190-1F27-22D6-92AF-7D5E2CC90914}"/>
                  </a:ext>
                </a:extLst>
              </p:cNvPr>
              <p:cNvGraphicFramePr>
                <a:graphicFrameLocks noChangeAspect="1"/>
              </p:cNvGraphicFramePr>
              <p:nvPr>
                <p:extLst>
                  <p:ext uri="{D42A27DB-BD31-4B8C-83A1-F6EECF244321}">
                    <p14:modId xmlns:p14="http://schemas.microsoft.com/office/powerpoint/2010/main" val="958795627"/>
                  </p:ext>
                </p:extLst>
              </p:nvPr>
            </p:nvGraphicFramePr>
            <p:xfrm>
              <a:off x="3532045" y="3429000"/>
              <a:ext cx="5127909" cy="3339324"/>
            </p:xfrm>
            <a:graphic>
              <a:graphicData uri="http://schemas.microsoft.com/office/drawing/2017/model3d">
                <am3d:model3d r:embed="rId2">
                  <am3d:spPr>
                    <a:xfrm>
                      <a:off x="0" y="0"/>
                      <a:ext cx="5127909" cy="3339324"/>
                    </a:xfrm>
                    <a:prstGeom prst="rect">
                      <a:avLst/>
                    </a:prstGeom>
                    <a:noFill/>
                    <a:ln>
                      <a:noFill/>
                    </a:ln>
                  </am3d:spPr>
                  <am3d:camera>
                    <am3d:pos x="0" y="0" z="67562836"/>
                    <am3d:up dx="0" dy="36000000" dz="0"/>
                    <am3d:lookAt x="0" y="0" z="0"/>
                    <am3d:perspective fov="2700000"/>
                  </am3d:camera>
                  <am3d:trans>
                    <am3d:meterPerModelUnit n="117406" d="1000000"/>
                    <am3d:preTrans dx="0" dy="-4526626" dz="0"/>
                    <am3d:scale>
                      <am3d:sx n="1000000" d="1000000"/>
                      <am3d:sy n="1000000" d="1000000"/>
                      <am3d:sz n="1000000" d="1000000"/>
                    </am3d:scale>
                    <am3d:rot ax="1070242" ay="-178500" az="-57407"/>
                    <am3d:postTrans dx="0" dy="0" dz="0"/>
                  </am3d:trans>
                  <am3d:raster rName="Office3DRenderer" rVer="16.0.8326">
                    <am3d:blip r:embed="rId3"/>
                  </am3d:raster>
                  <am3d:objViewport viewportSz="752537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מודל תלת-ממד 3" descr="Group">
                <a:extLst>
                  <a:ext uri="{FF2B5EF4-FFF2-40B4-BE49-F238E27FC236}">
                    <a16:creationId xmlns:a16="http://schemas.microsoft.com/office/drawing/2014/main" id="{748EA190-1F27-22D6-92AF-7D5E2CC90914}"/>
                  </a:ext>
                </a:extLst>
              </p:cNvPr>
              <p:cNvPicPr>
                <a:picLocks noGrp="1" noRot="1" noChangeAspect="1" noMove="1" noResize="1" noEditPoints="1" noAdjustHandles="1" noChangeArrowheads="1" noChangeShapeType="1" noCrop="1"/>
              </p:cNvPicPr>
              <p:nvPr/>
            </p:nvPicPr>
            <p:blipFill>
              <a:blip r:embed="rId3"/>
              <a:stretch>
                <a:fillRect/>
              </a:stretch>
            </p:blipFill>
            <p:spPr>
              <a:xfrm>
                <a:off x="3532045" y="3429000"/>
                <a:ext cx="5127909" cy="3339324"/>
              </a:xfrm>
              <a:prstGeom prst="rect">
                <a:avLst/>
              </a:prstGeom>
              <a:noFill/>
              <a:ln>
                <a:noFill/>
              </a:ln>
            </p:spPr>
          </p:pic>
        </mc:Fallback>
      </mc:AlternateContent>
    </p:spTree>
    <p:extLst>
      <p:ext uri="{BB962C8B-B14F-4D97-AF65-F5344CB8AC3E}">
        <p14:creationId xmlns:p14="http://schemas.microsoft.com/office/powerpoint/2010/main" val="4279554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1F91911-2F8B-A4B4-2961-DFA92D14C47C}"/>
              </a:ext>
            </a:extLst>
          </p:cNvPr>
          <p:cNvSpPr>
            <a:spLocks noGrp="1"/>
          </p:cNvSpPr>
          <p:nvPr>
            <p:ph type="title"/>
          </p:nvPr>
        </p:nvSpPr>
        <p:spPr/>
        <p:txBody>
          <a:bodyPr>
            <a:normAutofit/>
          </a:bodyPr>
          <a:lstStyle/>
          <a:p>
            <a:pPr algn="ctr"/>
            <a:r>
              <a:rPr lang="he-IL" sz="5400" b="1" dirty="0">
                <a:latin typeface="David" panose="020E0502060401010101" pitchFamily="34" charset="-79"/>
                <a:cs typeface="David" panose="020E0502060401010101" pitchFamily="34" charset="-79"/>
              </a:rPr>
              <a:t>ניגוד עניינים – כלל 14 לכללי הלשכה</a:t>
            </a:r>
            <a:endParaRPr lang="he-IL" sz="5400" dirty="0">
              <a:latin typeface="David" panose="020E0502060401010101" pitchFamily="34" charset="-79"/>
              <a:cs typeface="David" panose="020E0502060401010101" pitchFamily="34" charset="-79"/>
            </a:endParaRPr>
          </a:p>
        </p:txBody>
      </p:sp>
      <p:sp>
        <p:nvSpPr>
          <p:cNvPr id="3" name="מציין מיקום תוכן 2">
            <a:extLst>
              <a:ext uri="{FF2B5EF4-FFF2-40B4-BE49-F238E27FC236}">
                <a16:creationId xmlns:a16="http://schemas.microsoft.com/office/drawing/2014/main" id="{C701F1C3-2088-5132-1826-3ECB87A094D6}"/>
              </a:ext>
            </a:extLst>
          </p:cNvPr>
          <p:cNvSpPr>
            <a:spLocks noGrp="1"/>
          </p:cNvSpPr>
          <p:nvPr>
            <p:ph idx="1"/>
          </p:nvPr>
        </p:nvSpPr>
        <p:spPr>
          <a:xfrm>
            <a:off x="1004455" y="3429000"/>
            <a:ext cx="10515600" cy="3319029"/>
          </a:xfrm>
        </p:spPr>
        <p:txBody>
          <a:bodyPr>
            <a:normAutofit/>
          </a:bodyPr>
          <a:lstStyle/>
          <a:p>
            <a:pPr algn="just">
              <a:lnSpc>
                <a:spcPct val="100000"/>
              </a:lnSpc>
              <a:buFont typeface="Wingdings" panose="05000000000000000000" pitchFamily="2" charset="2"/>
              <a:buChar char="v"/>
            </a:pPr>
            <a:r>
              <a:rPr lang="he-IL" sz="2600" dirty="0">
                <a:latin typeface="David" panose="020E0502060401010101" pitchFamily="34" charset="-79"/>
                <a:cs typeface="David" panose="020E0502060401010101" pitchFamily="34" charset="-79"/>
              </a:rPr>
              <a:t>המטרה בכלל זה היא למנוע את הרע בטרם קרה. הכלל צופה פני עתיד, ולכן אין זה משנה אם בפועל נגרם נזק או לא – אין צורך שהחשש יהיה ממשי או שתהיה אפשרות ממשית לפגיעה  אלא די בקיום החשש. מדובר במבחן אובייקטיבי לבחינה. </a:t>
            </a:r>
            <a:endParaRPr lang="en-US" sz="2600" dirty="0">
              <a:latin typeface="David" panose="020E0502060401010101" pitchFamily="34" charset="-79"/>
              <a:cs typeface="David" panose="020E0502060401010101" pitchFamily="34" charset="-79"/>
            </a:endParaRPr>
          </a:p>
          <a:p>
            <a:pPr algn="just">
              <a:lnSpc>
                <a:spcPct val="100000"/>
              </a:lnSpc>
              <a:buFont typeface="Wingdings" panose="05000000000000000000" pitchFamily="2" charset="2"/>
              <a:buChar char="v"/>
            </a:pPr>
            <a:r>
              <a:rPr lang="he-IL" sz="2600" dirty="0">
                <a:latin typeface="David" panose="020E0502060401010101" pitchFamily="34" charset="-79"/>
                <a:cs typeface="David" panose="020E0502060401010101" pitchFamily="34" charset="-79"/>
              </a:rPr>
              <a:t>כאשר עולה חשש לניגוד עניינים בעורך דין אחד יש לראות בכל עורכי הדין ממשרדו כיחידה אחת, ולכן יש בכך כדי "להדביק" את כל שאר עורכי הדין בניגוד העניינים. כאשר מדובר בדיירים בפרויקטים של התחדשות עירונית חובת הנאמנות כלפי הלקוח צריכה להיות במעטפת "עבה" במיוחד.</a:t>
            </a:r>
            <a:endParaRPr lang="en-US" sz="2600" dirty="0">
              <a:latin typeface="David" panose="020E0502060401010101" pitchFamily="34" charset="-79"/>
              <a:cs typeface="David" panose="020E0502060401010101" pitchFamily="34" charset="-79"/>
            </a:endParaRPr>
          </a:p>
          <a:p>
            <a:pPr>
              <a:lnSpc>
                <a:spcPct val="100000"/>
              </a:lnSpc>
              <a:buFont typeface="Wingdings" panose="05000000000000000000" pitchFamily="2" charset="2"/>
              <a:buChar char="v"/>
            </a:pPr>
            <a:endParaRPr lang="he-IL" dirty="0">
              <a:latin typeface="David" panose="020E0502060401010101" pitchFamily="34" charset="-79"/>
              <a:cs typeface="David" panose="020E0502060401010101" pitchFamily="34" charset="-79"/>
            </a:endParaRPr>
          </a:p>
        </p:txBody>
      </p:sp>
      <p:sp>
        <p:nvSpPr>
          <p:cNvPr id="4" name="מגילה: אופקית 3">
            <a:extLst>
              <a:ext uri="{FF2B5EF4-FFF2-40B4-BE49-F238E27FC236}">
                <a16:creationId xmlns:a16="http://schemas.microsoft.com/office/drawing/2014/main" id="{D098A079-3037-6107-150F-2D5AF73E8DD7}"/>
              </a:ext>
            </a:extLst>
          </p:cNvPr>
          <p:cNvSpPr/>
          <p:nvPr/>
        </p:nvSpPr>
        <p:spPr>
          <a:xfrm>
            <a:off x="1295400" y="1459345"/>
            <a:ext cx="9601200" cy="2052782"/>
          </a:xfrm>
          <a:prstGeom prst="horizontalScroll">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he-IL" sz="2000" b="1" dirty="0">
                <a:solidFill>
                  <a:schemeClr val="tx1"/>
                </a:solidFill>
                <a:latin typeface="David" panose="020E0502060401010101" pitchFamily="34" charset="-79"/>
                <a:cs typeface="David" panose="020E0502060401010101" pitchFamily="34" charset="-79"/>
              </a:rPr>
              <a:t>"לא ייצג עורך דין לקוח, לא יקבל על עצמו לייצגו ולא ימשיך בייצוגו, אם קיים חשש שלא יוכל למלא את חובתו המקצועית כלפיו, בשל עניין אישי שלו, או בשל התחייבות או חובת נאמנות שיש לו כלפי אחר או בשל עומס עבודה או בשל סיבה דומה אחרת".</a:t>
            </a:r>
            <a:endParaRPr lang="en-US" sz="2000" b="1" dirty="0">
              <a:solidFill>
                <a:schemeClr val="tx1"/>
              </a:solidFill>
              <a:latin typeface="David" panose="020E0502060401010101" pitchFamily="34" charset="-79"/>
              <a:cs typeface="David" panose="020E0502060401010101" pitchFamily="34" charset="-79"/>
            </a:endParaRPr>
          </a:p>
          <a:p>
            <a:pPr algn="ctr"/>
            <a:endParaRPr lang="he-IL" dirty="0"/>
          </a:p>
        </p:txBody>
      </p:sp>
    </p:spTree>
    <p:extLst>
      <p:ext uri="{BB962C8B-B14F-4D97-AF65-F5344CB8AC3E}">
        <p14:creationId xmlns:p14="http://schemas.microsoft.com/office/powerpoint/2010/main" val="1826944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B9795A0-414B-8492-719B-C230AE5B286E}"/>
              </a:ext>
            </a:extLst>
          </p:cNvPr>
          <p:cNvSpPr>
            <a:spLocks noGrp="1"/>
          </p:cNvSpPr>
          <p:nvPr>
            <p:ph type="title"/>
          </p:nvPr>
        </p:nvSpPr>
        <p:spPr/>
        <p:txBody>
          <a:bodyPr>
            <a:normAutofit/>
          </a:bodyPr>
          <a:lstStyle/>
          <a:p>
            <a:pPr algn="ctr"/>
            <a:r>
              <a:rPr lang="he-IL" sz="5400" b="1" dirty="0">
                <a:latin typeface="David" panose="020E0502060401010101" pitchFamily="34" charset="-79"/>
                <a:cs typeface="David" panose="020E0502060401010101" pitchFamily="34" charset="-79"/>
              </a:rPr>
              <a:t>החלטה את/67/21 לשכת עורכי הדין</a:t>
            </a:r>
            <a:endParaRPr lang="he-IL" sz="5400" dirty="0">
              <a:latin typeface="David" panose="020E0502060401010101" pitchFamily="34" charset="-79"/>
              <a:cs typeface="David" panose="020E0502060401010101" pitchFamily="34" charset="-79"/>
            </a:endParaRPr>
          </a:p>
        </p:txBody>
      </p:sp>
      <p:sp>
        <p:nvSpPr>
          <p:cNvPr id="3" name="מציין מיקום תוכן 2">
            <a:extLst>
              <a:ext uri="{FF2B5EF4-FFF2-40B4-BE49-F238E27FC236}">
                <a16:creationId xmlns:a16="http://schemas.microsoft.com/office/drawing/2014/main" id="{68281841-7B2C-7923-6226-F0460F9997F1}"/>
              </a:ext>
            </a:extLst>
          </p:cNvPr>
          <p:cNvSpPr>
            <a:spLocks noGrp="1"/>
          </p:cNvSpPr>
          <p:nvPr>
            <p:ph idx="1"/>
          </p:nvPr>
        </p:nvSpPr>
        <p:spPr>
          <a:xfrm>
            <a:off x="838200" y="2022764"/>
            <a:ext cx="10633364" cy="4652963"/>
          </a:xfrm>
        </p:spPr>
        <p:txBody>
          <a:bodyPr/>
          <a:lstStyle/>
          <a:p>
            <a:pPr algn="just">
              <a:lnSpc>
                <a:spcPct val="100000"/>
              </a:lnSpc>
              <a:buFont typeface="Wingdings" panose="05000000000000000000" pitchFamily="2" charset="2"/>
              <a:buChar char="v"/>
            </a:pPr>
            <a:r>
              <a:rPr lang="he-IL" dirty="0">
                <a:latin typeface="David" panose="020E0502060401010101" pitchFamily="34" charset="-79"/>
                <a:cs typeface="David" panose="020E0502060401010101" pitchFamily="34" charset="-79"/>
              </a:rPr>
              <a:t>אותו משרד עורכי דין לא יכול לייצג את הדיירים ואת היזם באותו פרויקט.</a:t>
            </a:r>
          </a:p>
          <a:p>
            <a:pPr algn="just">
              <a:lnSpc>
                <a:spcPct val="100000"/>
              </a:lnSpc>
              <a:buFont typeface="Wingdings" panose="05000000000000000000" pitchFamily="2" charset="2"/>
              <a:buChar char="v"/>
            </a:pPr>
            <a:r>
              <a:rPr lang="he-IL" dirty="0">
                <a:latin typeface="David" panose="020E0502060401010101" pitchFamily="34" charset="-79"/>
                <a:cs typeface="David" panose="020E0502060401010101" pitchFamily="34" charset="-79"/>
              </a:rPr>
              <a:t>אותו משרד עורכי דין אינו יכול לייצג את הדיירים ואת היזם בפרויקטים שונים המתנהלים באותה עת.</a:t>
            </a:r>
          </a:p>
          <a:p>
            <a:pPr algn="just">
              <a:lnSpc>
                <a:spcPct val="100000"/>
              </a:lnSpc>
              <a:buFont typeface="Wingdings" panose="05000000000000000000" pitchFamily="2" charset="2"/>
              <a:buChar char="v"/>
            </a:pPr>
            <a:r>
              <a:rPr lang="he-IL" dirty="0">
                <a:latin typeface="David" panose="020E0502060401010101" pitchFamily="34" charset="-79"/>
                <a:cs typeface="David" panose="020E0502060401010101" pitchFamily="34" charset="-79"/>
              </a:rPr>
              <a:t>עורך הדין ועובדי משרדו רשאים לרכוש דירות בפרויקט בו הם מייצגים את הדיירים.</a:t>
            </a:r>
          </a:p>
          <a:p>
            <a:pPr algn="just">
              <a:lnSpc>
                <a:spcPct val="100000"/>
              </a:lnSpc>
              <a:buFont typeface="Wingdings" panose="05000000000000000000" pitchFamily="2" charset="2"/>
              <a:buChar char="v"/>
            </a:pPr>
            <a:r>
              <a:rPr lang="he-IL" dirty="0">
                <a:latin typeface="David" panose="020E0502060401010101" pitchFamily="34" charset="-79"/>
                <a:cs typeface="David" panose="020E0502060401010101" pitchFamily="34" charset="-79"/>
              </a:rPr>
              <a:t>אין מניעה שעורך הדין המייצג בעלי דירות ישתתף במכרז למציאת יזם לפרויקט וייקח חלק בסיוע בבחירת יזם, אך לעולם לא ייקח חלק בהחלטה על בחירת יזם– החלטה זו נתונה לבעלי הדירות בלבד.</a:t>
            </a:r>
          </a:p>
          <a:p>
            <a:endParaRPr lang="he-IL" dirty="0"/>
          </a:p>
        </p:txBody>
      </p:sp>
    </p:spTree>
    <p:extLst>
      <p:ext uri="{BB962C8B-B14F-4D97-AF65-F5344CB8AC3E}">
        <p14:creationId xmlns:p14="http://schemas.microsoft.com/office/powerpoint/2010/main" val="3039336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0C8C34D5-C11E-E024-6F57-784A24644DAC}"/>
              </a:ext>
            </a:extLst>
          </p:cNvPr>
          <p:cNvSpPr>
            <a:spLocks noGrp="1"/>
          </p:cNvSpPr>
          <p:nvPr>
            <p:ph idx="1"/>
          </p:nvPr>
        </p:nvSpPr>
        <p:spPr>
          <a:xfrm>
            <a:off x="5578762" y="1627909"/>
            <a:ext cx="5829155" cy="4470241"/>
          </a:xfrm>
        </p:spPr>
        <p:txBody>
          <a:bodyPr>
            <a:normAutofit/>
          </a:bodyPr>
          <a:lstStyle/>
          <a:p>
            <a:pPr marL="0" indent="0" algn="ctr">
              <a:lnSpc>
                <a:spcPct val="100000"/>
              </a:lnSpc>
              <a:buNone/>
            </a:pPr>
            <a:r>
              <a:rPr lang="he-IL" sz="9600" b="1" dirty="0">
                <a:latin typeface="David" panose="020E0502060401010101" pitchFamily="34" charset="-79"/>
                <a:cs typeface="David" panose="020E0502060401010101" pitchFamily="34" charset="-79"/>
              </a:rPr>
              <a:t>תפקידו של עורך הדין</a:t>
            </a:r>
          </a:p>
          <a:p>
            <a:pPr marL="0" indent="0">
              <a:buNone/>
            </a:pPr>
            <a:endParaRPr lang="he-IL" dirty="0"/>
          </a:p>
        </p:txBody>
      </p:sp>
      <p:sp>
        <p:nvSpPr>
          <p:cNvPr id="4" name="תיבת טקסט 3">
            <a:extLst>
              <a:ext uri="{FF2B5EF4-FFF2-40B4-BE49-F238E27FC236}">
                <a16:creationId xmlns:a16="http://schemas.microsoft.com/office/drawing/2014/main" id="{395A974D-C342-4BDD-6754-FE3E03EC6B80}"/>
              </a:ext>
            </a:extLst>
          </p:cNvPr>
          <p:cNvSpPr txBox="1"/>
          <p:nvPr/>
        </p:nvSpPr>
        <p:spPr>
          <a:xfrm>
            <a:off x="6685471" y="0"/>
            <a:ext cx="4597879" cy="707886"/>
          </a:xfrm>
          <a:prstGeom prst="rect">
            <a:avLst/>
          </a:prstGeom>
          <a:solidFill>
            <a:schemeClr val="accent4">
              <a:lumMod val="60000"/>
              <a:lumOff val="40000"/>
            </a:schemeClr>
          </a:solidFill>
          <a:ln>
            <a:solidFill>
              <a:schemeClr val="accent5">
                <a:lumMod val="40000"/>
                <a:lumOff val="60000"/>
              </a:schemeClr>
            </a:solidFill>
          </a:ln>
          <a:effectLst>
            <a:outerShdw blurRad="76200" dist="12700" dir="8100000" sy="-23000" kx="800400" algn="br" rotWithShape="0">
              <a:prstClr val="black">
                <a:alpha val="20000"/>
              </a:prstClr>
            </a:outerShdw>
          </a:effectLst>
        </p:spPr>
        <p:txBody>
          <a:bodyPr wrap="square" rtlCol="1">
            <a:spAutoFit/>
          </a:bodyPr>
          <a:lstStyle/>
          <a:p>
            <a:pPr algn="ctr"/>
            <a:r>
              <a:rPr lang="he-IL" sz="4000" b="1" dirty="0">
                <a:latin typeface="David" panose="020E0502060401010101" pitchFamily="34" charset="-79"/>
                <a:cs typeface="David" panose="020E0502060401010101" pitchFamily="34" charset="-79"/>
              </a:rPr>
              <a:t>התחדשות עירונית</a:t>
            </a:r>
          </a:p>
        </p:txBody>
      </p:sp>
      <p:pic>
        <p:nvPicPr>
          <p:cNvPr id="4098" name="Picture 2" descr="עורך דין צוואות וירושות בראשון לציון">
            <a:extLst>
              <a:ext uri="{FF2B5EF4-FFF2-40B4-BE49-F238E27FC236}">
                <a16:creationId xmlns:a16="http://schemas.microsoft.com/office/drawing/2014/main" id="{F4580B1E-3BFD-C234-1688-C33C5C94483C}"/>
              </a:ext>
            </a:extLst>
          </p:cNvPr>
          <p:cNvPicPr>
            <a:picLocks noChangeAspect="1" noChangeArrowheads="1"/>
          </p:cNvPicPr>
          <p:nvPr/>
        </p:nvPicPr>
        <p:blipFill>
          <a:blip r:embed="rId2">
            <a:alphaModFix amt="70000"/>
            <a:extLst>
              <a:ext uri="{BEBA8EAE-BF5A-486C-A8C5-ECC9F3942E4B}">
                <a14:imgProps xmlns:a14="http://schemas.microsoft.com/office/drawing/2010/main">
                  <a14:imgLayer r:embed="rId3">
                    <a14:imgEffect>
                      <a14:colorTemperature colorTemp="115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440295" y="1727469"/>
            <a:ext cx="3796723" cy="2973841"/>
          </a:xfrm>
          <a:prstGeom prst="rect">
            <a:avLst/>
          </a:prstGeom>
          <a:noFill/>
          <a:effectLst>
            <a:glow rad="101600">
              <a:schemeClr val="accent3">
                <a:satMod val="175000"/>
                <a:alpha val="40000"/>
              </a:schemeClr>
            </a:glow>
            <a:outerShdw blurRad="76200" dist="12700" dir="8100000" sy="-23000" kx="800400" algn="br" rotWithShape="0">
              <a:prstClr val="black">
                <a:alpha val="20000"/>
              </a:prstClr>
            </a:outerShdw>
            <a:reflection blurRad="6350" stA="50000" endA="275" endPos="40000" dist="101600" dir="5400000" sy="-100000" algn="bl" rotWithShape="0"/>
          </a:effectLst>
          <a:scene3d>
            <a:camera prst="obliqueBottomLef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30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395A974D-C342-4BDD-6754-FE3E03EC6B80}"/>
              </a:ext>
            </a:extLst>
          </p:cNvPr>
          <p:cNvSpPr txBox="1"/>
          <p:nvPr/>
        </p:nvSpPr>
        <p:spPr>
          <a:xfrm>
            <a:off x="6685471" y="0"/>
            <a:ext cx="4597879" cy="707886"/>
          </a:xfrm>
          <a:prstGeom prst="rect">
            <a:avLst/>
          </a:prstGeom>
          <a:solidFill>
            <a:schemeClr val="accent4">
              <a:lumMod val="60000"/>
              <a:lumOff val="40000"/>
            </a:schemeClr>
          </a:solidFill>
          <a:ln>
            <a:solidFill>
              <a:schemeClr val="accent5">
                <a:lumMod val="40000"/>
                <a:lumOff val="60000"/>
              </a:schemeClr>
            </a:solidFill>
          </a:ln>
          <a:effectLst>
            <a:outerShdw blurRad="76200" dist="12700" dir="8100000" sy="-23000" kx="800400" algn="br" rotWithShape="0">
              <a:prstClr val="black">
                <a:alpha val="20000"/>
              </a:prstClr>
            </a:outerShdw>
          </a:effectLst>
        </p:spPr>
        <p:txBody>
          <a:bodyPr wrap="square" rtlCol="1">
            <a:spAutoFit/>
          </a:bodyPr>
          <a:lstStyle/>
          <a:p>
            <a:pPr algn="ctr"/>
            <a:r>
              <a:rPr lang="he-IL" sz="4000" b="1" dirty="0">
                <a:latin typeface="David" panose="020E0502060401010101" pitchFamily="34" charset="-79"/>
                <a:cs typeface="David" panose="020E0502060401010101" pitchFamily="34" charset="-79"/>
              </a:rPr>
              <a:t>תפקידו של עו"ד</a:t>
            </a:r>
          </a:p>
        </p:txBody>
      </p:sp>
      <p:sp>
        <p:nvSpPr>
          <p:cNvPr id="5" name="מציין מיקום תוכן 4">
            <a:extLst>
              <a:ext uri="{FF2B5EF4-FFF2-40B4-BE49-F238E27FC236}">
                <a16:creationId xmlns:a16="http://schemas.microsoft.com/office/drawing/2014/main" id="{FAE4B1F9-DED5-D1FB-33DE-FF0810DA8F3F}"/>
              </a:ext>
            </a:extLst>
          </p:cNvPr>
          <p:cNvSpPr>
            <a:spLocks noGrp="1"/>
          </p:cNvSpPr>
          <p:nvPr>
            <p:ph idx="1"/>
          </p:nvPr>
        </p:nvSpPr>
        <p:spPr>
          <a:xfrm>
            <a:off x="403860" y="1303020"/>
            <a:ext cx="11384280" cy="5326380"/>
          </a:xfrm>
        </p:spPr>
        <p:txBody>
          <a:bodyPr>
            <a:normAutofit/>
          </a:bodyPr>
          <a:lstStyle/>
          <a:p>
            <a:pPr marL="68580" indent="0" algn="just">
              <a:lnSpc>
                <a:spcPct val="100000"/>
              </a:lnSpc>
              <a:buNone/>
            </a:pPr>
            <a:r>
              <a:rPr lang="he-IL" dirty="0">
                <a:latin typeface="David" panose="020E0502060401010101" pitchFamily="34" charset="-79"/>
                <a:cs typeface="David" panose="020E0502060401010101" pitchFamily="34" charset="-79"/>
              </a:rPr>
              <a:t>עורך הדין מתחייב ללוות את בעלי הזכויות והנציגות לאורך כל תקופת הפרויקט עד לסיומו המוגדר כהשלמת רישום הבניין החדש כבית משותף ורישום הדירות החדשות ע״ש בעלי הזכויות ולהעניק להם ייעוץ משפטי שוטף וסיוע בקידום הפרויקט, וזאת באמצעות מתן השירותים המפורטים להלן על ידו:</a:t>
            </a:r>
          </a:p>
          <a:p>
            <a:pPr marL="354330" indent="-285750" algn="just">
              <a:lnSpc>
                <a:spcPct val="100000"/>
              </a:lnSpc>
              <a:buFont typeface="Wingdings" panose="05000000000000000000" pitchFamily="2" charset="2"/>
              <a:buChar char="v"/>
            </a:pPr>
            <a:endParaRPr lang="he-IL" dirty="0">
              <a:latin typeface="David" panose="020E0502060401010101" pitchFamily="34" charset="-79"/>
              <a:cs typeface="David" panose="020E0502060401010101" pitchFamily="34" charset="-79"/>
            </a:endParaRPr>
          </a:p>
          <a:p>
            <a:pPr marL="457200" lvl="1" indent="-342900" algn="just">
              <a:lnSpc>
                <a:spcPct val="100000"/>
              </a:lnSpc>
              <a:buFont typeface="Wingdings" panose="05000000000000000000" pitchFamily="2" charset="2"/>
              <a:buChar char="v"/>
            </a:pPr>
            <a:r>
              <a:rPr lang="he-IL" sz="2800" dirty="0">
                <a:latin typeface="David" panose="020E0502060401010101" pitchFamily="34" charset="-79"/>
                <a:cs typeface="David" panose="020E0502060401010101" pitchFamily="34" charset="-79"/>
              </a:rPr>
              <a:t>סיוע בהיערכות לעסקת התחדשות עירונית, לרבות ניסוח כתב מינוי לנציגות המסדיר את יחסיה מול בעלי הזכויות;</a:t>
            </a:r>
          </a:p>
          <a:p>
            <a:pPr marL="457200" lvl="1" indent="-342900" algn="just">
              <a:lnSpc>
                <a:spcPct val="100000"/>
              </a:lnSpc>
              <a:buFont typeface="Wingdings" panose="05000000000000000000" pitchFamily="2" charset="2"/>
              <a:buChar char="v"/>
            </a:pPr>
            <a:r>
              <a:rPr lang="he-IL" sz="2800" dirty="0">
                <a:latin typeface="David" panose="020E0502060401010101" pitchFamily="34" charset="-79"/>
                <a:cs typeface="David" panose="020E0502060401010101" pitchFamily="34" charset="-79"/>
              </a:rPr>
              <a:t>קיום פגישות עבודה שוטפות עם הנציגות והוצאת עדכונים שוטפים לבעלי הזכויות;</a:t>
            </a:r>
          </a:p>
          <a:p>
            <a:pPr marL="457200" lvl="1" indent="-342900" algn="just">
              <a:lnSpc>
                <a:spcPct val="100000"/>
              </a:lnSpc>
              <a:buFont typeface="Wingdings" panose="05000000000000000000" pitchFamily="2" charset="2"/>
              <a:buChar char="v"/>
            </a:pPr>
            <a:r>
              <a:rPr lang="he-IL" sz="2800" dirty="0">
                <a:latin typeface="David" panose="020E0502060401010101" pitchFamily="34" charset="-79"/>
                <a:cs typeface="David" panose="020E0502060401010101" pitchFamily="34" charset="-79"/>
              </a:rPr>
              <a:t>השתתפות באספות בעלי הזכויות, לצורך מתן הסברים והחתמת בעלי הזכויות על המסמכים הדרושים;</a:t>
            </a:r>
          </a:p>
          <a:p>
            <a:endParaRPr lang="he-IL" dirty="0"/>
          </a:p>
        </p:txBody>
      </p:sp>
    </p:spTree>
    <p:extLst>
      <p:ext uri="{BB962C8B-B14F-4D97-AF65-F5344CB8AC3E}">
        <p14:creationId xmlns:p14="http://schemas.microsoft.com/office/powerpoint/2010/main" val="824666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395A974D-C342-4BDD-6754-FE3E03EC6B80}"/>
              </a:ext>
            </a:extLst>
          </p:cNvPr>
          <p:cNvSpPr txBox="1"/>
          <p:nvPr/>
        </p:nvSpPr>
        <p:spPr>
          <a:xfrm>
            <a:off x="6685471" y="0"/>
            <a:ext cx="4597879" cy="707886"/>
          </a:xfrm>
          <a:prstGeom prst="rect">
            <a:avLst/>
          </a:prstGeom>
          <a:solidFill>
            <a:schemeClr val="accent4">
              <a:lumMod val="60000"/>
              <a:lumOff val="40000"/>
            </a:schemeClr>
          </a:solidFill>
          <a:ln>
            <a:solidFill>
              <a:schemeClr val="accent5">
                <a:lumMod val="40000"/>
                <a:lumOff val="60000"/>
              </a:schemeClr>
            </a:solidFill>
          </a:ln>
          <a:effectLst>
            <a:outerShdw blurRad="76200" dist="12700" dir="8100000" sy="-23000" kx="800400" algn="br" rotWithShape="0">
              <a:prstClr val="black">
                <a:alpha val="20000"/>
              </a:prstClr>
            </a:outerShdw>
          </a:effectLst>
        </p:spPr>
        <p:txBody>
          <a:bodyPr wrap="square" rtlCol="1">
            <a:spAutoFit/>
          </a:bodyPr>
          <a:lstStyle/>
          <a:p>
            <a:pPr algn="ctr"/>
            <a:r>
              <a:rPr lang="he-IL" sz="4000" b="1" dirty="0">
                <a:latin typeface="David" panose="020E0502060401010101" pitchFamily="34" charset="-79"/>
                <a:cs typeface="David" panose="020E0502060401010101" pitchFamily="34" charset="-79"/>
              </a:rPr>
              <a:t>תפקידו של עו"ד</a:t>
            </a:r>
          </a:p>
        </p:txBody>
      </p:sp>
      <p:sp>
        <p:nvSpPr>
          <p:cNvPr id="5" name="מציין מיקום תוכן 4">
            <a:extLst>
              <a:ext uri="{FF2B5EF4-FFF2-40B4-BE49-F238E27FC236}">
                <a16:creationId xmlns:a16="http://schemas.microsoft.com/office/drawing/2014/main" id="{FAE4B1F9-DED5-D1FB-33DE-FF0810DA8F3F}"/>
              </a:ext>
            </a:extLst>
          </p:cNvPr>
          <p:cNvSpPr>
            <a:spLocks noGrp="1"/>
          </p:cNvSpPr>
          <p:nvPr>
            <p:ph idx="1"/>
          </p:nvPr>
        </p:nvSpPr>
        <p:spPr>
          <a:xfrm>
            <a:off x="658051" y="1531620"/>
            <a:ext cx="11384280" cy="5326380"/>
          </a:xfrm>
        </p:spPr>
        <p:txBody>
          <a:bodyPr>
            <a:normAutofit/>
          </a:bodyPr>
          <a:lstStyle/>
          <a:p>
            <a:pPr marL="457200" lvl="1" indent="-342900" algn="just">
              <a:lnSpc>
                <a:spcPct val="100000"/>
              </a:lnSpc>
              <a:buFont typeface="Wingdings" panose="05000000000000000000" pitchFamily="2" charset="2"/>
              <a:buChar char="v"/>
            </a:pPr>
            <a:r>
              <a:rPr lang="he-IL" sz="2800" dirty="0">
                <a:latin typeface="David" panose="020E0502060401010101" pitchFamily="34" charset="-79"/>
                <a:cs typeface="David" panose="020E0502060401010101" pitchFamily="34" charset="-79"/>
              </a:rPr>
              <a:t>ליווי וייעוץ משפטי בבחירת יזם לביצוע הפרויקט, לרבות באמצעות הכנת מסמך פנייה לקבלת הצעות מיזמים, קבלת הצעות מיזמים וסיוע בבדיקתן, סיוע בניהול מו"מ עם יזמים;</a:t>
            </a:r>
          </a:p>
          <a:p>
            <a:pPr marL="114300" lvl="1" indent="0" algn="just">
              <a:lnSpc>
                <a:spcPct val="100000"/>
              </a:lnSpc>
              <a:buNone/>
            </a:pPr>
            <a:endParaRPr lang="en-US" sz="2800" dirty="0">
              <a:latin typeface="David" panose="020E0502060401010101" pitchFamily="34" charset="-79"/>
              <a:cs typeface="David" panose="020E0502060401010101" pitchFamily="34" charset="-79"/>
            </a:endParaRPr>
          </a:p>
          <a:p>
            <a:pPr marL="457200" lvl="1" indent="-342900" algn="just">
              <a:lnSpc>
                <a:spcPct val="100000"/>
              </a:lnSpc>
              <a:buFont typeface="Wingdings" panose="05000000000000000000" pitchFamily="2" charset="2"/>
              <a:buChar char="v"/>
            </a:pPr>
            <a:r>
              <a:rPr lang="he-IL" sz="2800" dirty="0">
                <a:latin typeface="David" panose="020E0502060401010101" pitchFamily="34" charset="-79"/>
                <a:cs typeface="David" panose="020E0502060401010101" pitchFamily="34" charset="-79"/>
              </a:rPr>
              <a:t>ניהול משא ומתן עד לגיבוש נוסח סופי של הסכם בין היזם לבין בעלי הזכויות, תוך שמירה על זכויות בעלי הזכויות. עוה"ד יפעל על מנת לקבל ערבות חוק מכר בשווי הדירה העתידית, ערבות בנקאית לצורך הבטחת תשלום דמי השכירות, ערבות בנקאית להבטחת תיקוני הבדק, ערבות בנקאית להבטחת רישום זכויות של בעלי הזכויות בדירות החדשות, ערבות בנקאית להבטחת תשלומי המיסים, ערבות בנקאית לצורך הבטחת מימון הליכים משפטיים ככל שיידרשו;</a:t>
            </a:r>
          </a:p>
          <a:p>
            <a:pPr marL="0" indent="0">
              <a:buNone/>
            </a:pPr>
            <a:endParaRPr lang="he-IL" dirty="0"/>
          </a:p>
        </p:txBody>
      </p:sp>
    </p:spTree>
    <p:extLst>
      <p:ext uri="{BB962C8B-B14F-4D97-AF65-F5344CB8AC3E}">
        <p14:creationId xmlns:p14="http://schemas.microsoft.com/office/powerpoint/2010/main" val="3136438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395A974D-C342-4BDD-6754-FE3E03EC6B80}"/>
              </a:ext>
            </a:extLst>
          </p:cNvPr>
          <p:cNvSpPr txBox="1"/>
          <p:nvPr/>
        </p:nvSpPr>
        <p:spPr>
          <a:xfrm>
            <a:off x="6685471" y="0"/>
            <a:ext cx="4597879" cy="707886"/>
          </a:xfrm>
          <a:prstGeom prst="rect">
            <a:avLst/>
          </a:prstGeom>
          <a:solidFill>
            <a:schemeClr val="accent4">
              <a:lumMod val="60000"/>
              <a:lumOff val="40000"/>
            </a:schemeClr>
          </a:solidFill>
          <a:ln>
            <a:solidFill>
              <a:schemeClr val="accent5">
                <a:lumMod val="40000"/>
                <a:lumOff val="60000"/>
              </a:schemeClr>
            </a:solidFill>
          </a:ln>
          <a:effectLst>
            <a:outerShdw blurRad="76200" dist="12700" dir="8100000" sy="-23000" kx="800400" algn="br" rotWithShape="0">
              <a:prstClr val="black">
                <a:alpha val="20000"/>
              </a:prstClr>
            </a:outerShdw>
          </a:effectLst>
        </p:spPr>
        <p:txBody>
          <a:bodyPr wrap="square" rtlCol="1">
            <a:spAutoFit/>
          </a:bodyPr>
          <a:lstStyle/>
          <a:p>
            <a:pPr algn="ctr"/>
            <a:r>
              <a:rPr lang="he-IL" sz="4000" b="1" dirty="0">
                <a:latin typeface="David" panose="020E0502060401010101" pitchFamily="34" charset="-79"/>
                <a:cs typeface="David" panose="020E0502060401010101" pitchFamily="34" charset="-79"/>
              </a:rPr>
              <a:t>תפקידו של עו"ד</a:t>
            </a:r>
          </a:p>
        </p:txBody>
      </p:sp>
      <p:sp>
        <p:nvSpPr>
          <p:cNvPr id="5" name="מציין מיקום תוכן 4">
            <a:extLst>
              <a:ext uri="{FF2B5EF4-FFF2-40B4-BE49-F238E27FC236}">
                <a16:creationId xmlns:a16="http://schemas.microsoft.com/office/drawing/2014/main" id="{FAE4B1F9-DED5-D1FB-33DE-FF0810DA8F3F}"/>
              </a:ext>
            </a:extLst>
          </p:cNvPr>
          <p:cNvSpPr>
            <a:spLocks noGrp="1"/>
          </p:cNvSpPr>
          <p:nvPr>
            <p:ph idx="1"/>
          </p:nvPr>
        </p:nvSpPr>
        <p:spPr>
          <a:xfrm>
            <a:off x="314864" y="1440180"/>
            <a:ext cx="11562271" cy="5783580"/>
          </a:xfrm>
        </p:spPr>
        <p:txBody>
          <a:bodyPr>
            <a:normAutofit/>
          </a:bodyPr>
          <a:lstStyle/>
          <a:p>
            <a:pPr marL="571500" lvl="1" indent="-457200" algn="just">
              <a:lnSpc>
                <a:spcPct val="100000"/>
              </a:lnSpc>
              <a:buFont typeface="Wingdings" panose="05000000000000000000" pitchFamily="2" charset="2"/>
              <a:buChar char="v"/>
            </a:pPr>
            <a:r>
              <a:rPr lang="he-IL" sz="2800" dirty="0">
                <a:latin typeface="David" panose="020E0502060401010101" pitchFamily="34" charset="-79"/>
                <a:cs typeface="David" panose="020E0502060401010101" pitchFamily="34" charset="-79"/>
              </a:rPr>
              <a:t>מעקב אחר הליכי התכנון והבנייה מטעם בעלי הזכויות עד לקבלת היתר בנייה;</a:t>
            </a:r>
          </a:p>
          <a:p>
            <a:pPr marL="571500" lvl="1" indent="-457200" algn="just">
              <a:lnSpc>
                <a:spcPct val="100000"/>
              </a:lnSpc>
              <a:buFont typeface="Wingdings" panose="05000000000000000000" pitchFamily="2" charset="2"/>
              <a:buChar char="v"/>
            </a:pPr>
            <a:r>
              <a:rPr lang="he-IL" sz="2800" dirty="0">
                <a:latin typeface="David" panose="020E0502060401010101" pitchFamily="34" charset="-79"/>
                <a:cs typeface="David" panose="020E0502060401010101" pitchFamily="34" charset="-79"/>
              </a:rPr>
              <a:t>בחינה משפטית של מסמכי הליווי הבנקאי של הפרויקט, ובכלל זה בחינת ההתאמה של הערבויות שיינתנו לבעלי הזכויות להוראות ההסכם שייחתם עם היזם, וכן החתמת בעלי הזכויות על מסמכי הליווי הבנקאי לאחר שיציג בפניהם מסמכים אלו ויסביר להם את משמעותם;</a:t>
            </a:r>
          </a:p>
          <a:p>
            <a:pPr marL="571500" lvl="1" indent="-457200" algn="just">
              <a:lnSpc>
                <a:spcPct val="100000"/>
              </a:lnSpc>
              <a:buFont typeface="Wingdings" panose="05000000000000000000" pitchFamily="2" charset="2"/>
              <a:buChar char="v"/>
            </a:pPr>
            <a:r>
              <a:rPr lang="he-IL" sz="2800" dirty="0">
                <a:latin typeface="David" panose="020E0502060401010101" pitchFamily="34" charset="-79"/>
                <a:cs typeface="David" panose="020E0502060401010101" pitchFamily="34" charset="-79"/>
              </a:rPr>
              <a:t>סיוע והכוונה לבעלי הזכויות בקבלת הסכמתם של בעלי השעבודים להחרגת וצמצום השעבודים החלים על דירות בעלי הזכויות לביצוע הוראות ההסכם שייחתם;</a:t>
            </a:r>
          </a:p>
          <a:p>
            <a:pPr marL="571500" lvl="1" indent="-457200" algn="just">
              <a:lnSpc>
                <a:spcPct val="100000"/>
              </a:lnSpc>
              <a:buFont typeface="Wingdings" panose="05000000000000000000" pitchFamily="2" charset="2"/>
              <a:buChar char="v"/>
            </a:pPr>
            <a:r>
              <a:rPr lang="he-IL" sz="2800" dirty="0">
                <a:latin typeface="David" panose="020E0502060401010101" pitchFamily="34" charset="-79"/>
                <a:cs typeface="David" panose="020E0502060401010101" pitchFamily="34" charset="-79"/>
              </a:rPr>
              <a:t>החתמת בעלי הזכויות על מסמכי ההתקשרות עם יזם; </a:t>
            </a:r>
          </a:p>
          <a:p>
            <a:pPr marL="571500" lvl="1" indent="-457200" algn="just">
              <a:lnSpc>
                <a:spcPct val="100000"/>
              </a:lnSpc>
              <a:buFont typeface="Wingdings" panose="05000000000000000000" pitchFamily="2" charset="2"/>
              <a:buChar char="v"/>
            </a:pPr>
            <a:r>
              <a:rPr lang="he-IL" sz="2800" dirty="0">
                <a:latin typeface="David" panose="020E0502060401010101" pitchFamily="34" charset="-79"/>
                <a:cs typeface="David" panose="020E0502060401010101" pitchFamily="34" charset="-79"/>
              </a:rPr>
              <a:t>שיתוף פעולה עם היזם לצורך קבלת הסכמתם של גורמים ציבוריים שהם בעלי זכויות במקרקעי המתחם לצורך קידום הפרויקט וכן קיום ישיבות עבודה עם היזם; </a:t>
            </a:r>
          </a:p>
          <a:p>
            <a:pPr marL="0" indent="0">
              <a:buNone/>
            </a:pPr>
            <a:endParaRPr lang="he-IL" dirty="0"/>
          </a:p>
        </p:txBody>
      </p:sp>
    </p:spTree>
    <p:extLst>
      <p:ext uri="{BB962C8B-B14F-4D97-AF65-F5344CB8AC3E}">
        <p14:creationId xmlns:p14="http://schemas.microsoft.com/office/powerpoint/2010/main" val="1737586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395A974D-C342-4BDD-6754-FE3E03EC6B80}"/>
              </a:ext>
            </a:extLst>
          </p:cNvPr>
          <p:cNvSpPr txBox="1"/>
          <p:nvPr/>
        </p:nvSpPr>
        <p:spPr>
          <a:xfrm>
            <a:off x="6685471" y="0"/>
            <a:ext cx="4597879" cy="707886"/>
          </a:xfrm>
          <a:prstGeom prst="rect">
            <a:avLst/>
          </a:prstGeom>
          <a:solidFill>
            <a:schemeClr val="accent4">
              <a:lumMod val="60000"/>
              <a:lumOff val="40000"/>
            </a:schemeClr>
          </a:solidFill>
          <a:ln>
            <a:solidFill>
              <a:schemeClr val="accent5">
                <a:lumMod val="40000"/>
                <a:lumOff val="60000"/>
              </a:schemeClr>
            </a:solidFill>
          </a:ln>
          <a:effectLst>
            <a:outerShdw blurRad="76200" dist="12700" dir="8100000" sy="-23000" kx="800400" algn="br" rotWithShape="0">
              <a:prstClr val="black">
                <a:alpha val="20000"/>
              </a:prstClr>
            </a:outerShdw>
          </a:effectLst>
        </p:spPr>
        <p:txBody>
          <a:bodyPr wrap="square" rtlCol="1">
            <a:spAutoFit/>
          </a:bodyPr>
          <a:lstStyle/>
          <a:p>
            <a:pPr algn="ctr"/>
            <a:r>
              <a:rPr lang="he-IL" sz="4000" b="1" dirty="0">
                <a:latin typeface="David" panose="020E0502060401010101" pitchFamily="34" charset="-79"/>
                <a:cs typeface="David" panose="020E0502060401010101" pitchFamily="34" charset="-79"/>
              </a:rPr>
              <a:t>תפקידו של עו"ד</a:t>
            </a:r>
          </a:p>
        </p:txBody>
      </p:sp>
      <p:sp>
        <p:nvSpPr>
          <p:cNvPr id="5" name="מציין מיקום תוכן 4">
            <a:extLst>
              <a:ext uri="{FF2B5EF4-FFF2-40B4-BE49-F238E27FC236}">
                <a16:creationId xmlns:a16="http://schemas.microsoft.com/office/drawing/2014/main" id="{FAE4B1F9-DED5-D1FB-33DE-FF0810DA8F3F}"/>
              </a:ext>
            </a:extLst>
          </p:cNvPr>
          <p:cNvSpPr>
            <a:spLocks noGrp="1"/>
          </p:cNvSpPr>
          <p:nvPr>
            <p:ph idx="1"/>
          </p:nvPr>
        </p:nvSpPr>
        <p:spPr>
          <a:xfrm>
            <a:off x="612045" y="1211580"/>
            <a:ext cx="11389456" cy="5646420"/>
          </a:xfrm>
        </p:spPr>
        <p:txBody>
          <a:bodyPr>
            <a:normAutofit/>
          </a:bodyPr>
          <a:lstStyle/>
          <a:p>
            <a:pPr marL="571500" lvl="1" indent="-457200" algn="just">
              <a:lnSpc>
                <a:spcPct val="100000"/>
              </a:lnSpc>
              <a:buFont typeface="Wingdings" panose="05000000000000000000" pitchFamily="2" charset="2"/>
              <a:buChar char="v"/>
            </a:pPr>
            <a:r>
              <a:rPr lang="he-IL" sz="2800" dirty="0">
                <a:latin typeface="David" panose="020E0502060401010101" pitchFamily="34" charset="-79"/>
                <a:cs typeface="David" panose="020E0502060401010101" pitchFamily="34" charset="-79"/>
              </a:rPr>
              <a:t>סיוע ומתן הוראות לבעלי הזכויות וסיוע ליזם לצורך קבלת אישורי הרשות המקומית בדבר העדר חובות בעת רישום המשכנתאות והעברת הזכויות, ככל שיידרש;</a:t>
            </a:r>
            <a:endParaRPr lang="en-US" sz="2800" dirty="0">
              <a:latin typeface="David" panose="020E0502060401010101" pitchFamily="34" charset="-79"/>
              <a:cs typeface="David" panose="020E0502060401010101" pitchFamily="34" charset="-79"/>
            </a:endParaRPr>
          </a:p>
          <a:p>
            <a:pPr marL="571500" lvl="1" indent="-457200" algn="just">
              <a:lnSpc>
                <a:spcPct val="100000"/>
              </a:lnSpc>
              <a:buFont typeface="Wingdings" panose="05000000000000000000" pitchFamily="2" charset="2"/>
              <a:buChar char="v"/>
            </a:pPr>
            <a:r>
              <a:rPr lang="he-IL" sz="2800" dirty="0">
                <a:latin typeface="David" panose="020E0502060401010101" pitchFamily="34" charset="-79"/>
                <a:cs typeface="David" panose="020E0502060401010101" pitchFamily="34" charset="-79"/>
              </a:rPr>
              <a:t>החזקה בנאמנות של מסמכי השעבוד, ייפוי כוח, ושל הערבויות שייתן היזם לבעלי הזכויות, לרבות סיוע במימושן למעט בהליכים משפטיים ככל שיידרשו, והשבת הערבויות ליזם בתום התקופה הרלוונטית לכל אחת מהן או מסירתן לבעלי הזכויות לצורך חילוטן;</a:t>
            </a:r>
          </a:p>
          <a:p>
            <a:pPr marL="571500" lvl="1" indent="-457200" algn="just">
              <a:lnSpc>
                <a:spcPct val="100000"/>
              </a:lnSpc>
              <a:buFont typeface="Wingdings" panose="05000000000000000000" pitchFamily="2" charset="2"/>
              <a:buChar char="v"/>
            </a:pPr>
            <a:r>
              <a:rPr lang="he-IL" sz="2800" dirty="0">
                <a:latin typeface="David" panose="020E0502060401010101" pitchFamily="34" charset="-79"/>
                <a:cs typeface="David" panose="020E0502060401010101" pitchFamily="34" charset="-79"/>
              </a:rPr>
              <a:t>ליווי בעלי הזכויות בהליך הקצאת/בחירת הדירות, החניות והמחסנים והתאמתו להוראות ההסכם, וכן ליווי ופיקוח על הליך הקצאת הדירות;</a:t>
            </a:r>
            <a:endParaRPr lang="en-US" sz="2800" dirty="0">
              <a:latin typeface="David" panose="020E0502060401010101" pitchFamily="34" charset="-79"/>
              <a:cs typeface="David" panose="020E0502060401010101" pitchFamily="34" charset="-79"/>
            </a:endParaRPr>
          </a:p>
          <a:p>
            <a:pPr marL="571500" lvl="1" indent="-457200" algn="just">
              <a:lnSpc>
                <a:spcPct val="100000"/>
              </a:lnSpc>
              <a:buFont typeface="Wingdings" panose="05000000000000000000" pitchFamily="2" charset="2"/>
              <a:buChar char="v"/>
            </a:pPr>
            <a:r>
              <a:rPr lang="he-IL" sz="2800" dirty="0">
                <a:latin typeface="David" panose="020E0502060401010101" pitchFamily="34" charset="-79"/>
                <a:cs typeface="David" panose="020E0502060401010101" pitchFamily="34" charset="-79"/>
              </a:rPr>
              <a:t>קיום קשר וליווי משפטי עם בעלי הזכויות ועם המפקח על הבנייה מטעמם בנושאים משפטיים הכרוכים בתהליך הפינוי של בעלי הזכויות וכן לאורך תהליך הבנייה ו/או האכלוס ומסירת הדירות; </a:t>
            </a:r>
          </a:p>
          <a:p>
            <a:pPr>
              <a:lnSpc>
                <a:spcPct val="100000"/>
              </a:lnSpc>
              <a:buFont typeface="Wingdings" panose="05000000000000000000" pitchFamily="2" charset="2"/>
              <a:buChar char="v"/>
            </a:pPr>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894938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395A974D-C342-4BDD-6754-FE3E03EC6B80}"/>
              </a:ext>
            </a:extLst>
          </p:cNvPr>
          <p:cNvSpPr txBox="1"/>
          <p:nvPr/>
        </p:nvSpPr>
        <p:spPr>
          <a:xfrm>
            <a:off x="6685471" y="0"/>
            <a:ext cx="4597879" cy="707886"/>
          </a:xfrm>
          <a:prstGeom prst="rect">
            <a:avLst/>
          </a:prstGeom>
          <a:solidFill>
            <a:schemeClr val="accent4">
              <a:lumMod val="60000"/>
              <a:lumOff val="40000"/>
            </a:schemeClr>
          </a:solidFill>
          <a:ln>
            <a:solidFill>
              <a:schemeClr val="accent5">
                <a:lumMod val="40000"/>
                <a:lumOff val="60000"/>
              </a:schemeClr>
            </a:solidFill>
          </a:ln>
          <a:effectLst>
            <a:outerShdw blurRad="76200" dist="12700" dir="8100000" sy="-23000" kx="800400" algn="br" rotWithShape="0">
              <a:prstClr val="black">
                <a:alpha val="20000"/>
              </a:prstClr>
            </a:outerShdw>
          </a:effectLst>
        </p:spPr>
        <p:txBody>
          <a:bodyPr wrap="square" rtlCol="1">
            <a:spAutoFit/>
          </a:bodyPr>
          <a:lstStyle/>
          <a:p>
            <a:pPr algn="ctr"/>
            <a:r>
              <a:rPr lang="he-IL" sz="4000" b="1" dirty="0">
                <a:latin typeface="David" panose="020E0502060401010101" pitchFamily="34" charset="-79"/>
                <a:cs typeface="David" panose="020E0502060401010101" pitchFamily="34" charset="-79"/>
              </a:rPr>
              <a:t>תפקידו של עו"ד</a:t>
            </a:r>
          </a:p>
        </p:txBody>
      </p:sp>
      <p:sp>
        <p:nvSpPr>
          <p:cNvPr id="5" name="מציין מיקום תוכן 4">
            <a:extLst>
              <a:ext uri="{FF2B5EF4-FFF2-40B4-BE49-F238E27FC236}">
                <a16:creationId xmlns:a16="http://schemas.microsoft.com/office/drawing/2014/main" id="{FAE4B1F9-DED5-D1FB-33DE-FF0810DA8F3F}"/>
              </a:ext>
            </a:extLst>
          </p:cNvPr>
          <p:cNvSpPr>
            <a:spLocks noGrp="1"/>
          </p:cNvSpPr>
          <p:nvPr>
            <p:ph idx="1"/>
          </p:nvPr>
        </p:nvSpPr>
        <p:spPr>
          <a:xfrm>
            <a:off x="243839" y="1120140"/>
            <a:ext cx="11704321" cy="5737860"/>
          </a:xfrm>
        </p:spPr>
        <p:txBody>
          <a:bodyPr>
            <a:normAutofit lnSpcReduction="10000"/>
          </a:bodyPr>
          <a:lstStyle/>
          <a:p>
            <a:pPr marL="571500" lvl="1" indent="-457200" algn="just">
              <a:lnSpc>
                <a:spcPct val="100000"/>
              </a:lnSpc>
              <a:buFont typeface="Wingdings" panose="05000000000000000000" pitchFamily="2" charset="2"/>
              <a:buChar char="v"/>
            </a:pPr>
            <a:r>
              <a:rPr lang="he-IL" sz="2800" dirty="0">
                <a:latin typeface="David" panose="020E0502060401010101" pitchFamily="34" charset="-79"/>
                <a:cs typeface="David" panose="020E0502060401010101" pitchFamily="34" charset="-79"/>
              </a:rPr>
              <a:t>הכנת הסכמי התקשרות סופיים עם היזם/קבלן וכן עם נותני שירות אחרים- כגון מפקח בנייה, שמאי מקרקעין ויועצים אחרים מטעמם לביצוע הפרויקט;</a:t>
            </a:r>
          </a:p>
          <a:p>
            <a:pPr marL="571500" lvl="1" indent="-457200" algn="just">
              <a:lnSpc>
                <a:spcPct val="100000"/>
              </a:lnSpc>
              <a:buFont typeface="Wingdings" panose="05000000000000000000" pitchFamily="2" charset="2"/>
              <a:buChar char="v"/>
            </a:pPr>
            <a:r>
              <a:rPr lang="he-IL" sz="2800" dirty="0">
                <a:latin typeface="David" panose="020E0502060401010101" pitchFamily="34" charset="-79"/>
                <a:cs typeface="David" panose="020E0502060401010101" pitchFamily="34" charset="-79"/>
              </a:rPr>
              <a:t>פיקוח משפטי אחר הליך מסירת החזקה בדירות לבעלי הזכויות;</a:t>
            </a:r>
          </a:p>
          <a:p>
            <a:pPr marL="571500" lvl="1" indent="-457200" algn="just">
              <a:lnSpc>
                <a:spcPct val="100000"/>
              </a:lnSpc>
              <a:buFont typeface="Wingdings" panose="05000000000000000000" pitchFamily="2" charset="2"/>
              <a:buChar char="v"/>
            </a:pPr>
            <a:r>
              <a:rPr lang="he-IL" sz="2800" dirty="0">
                <a:latin typeface="David" panose="020E0502060401010101" pitchFamily="34" charset="-79"/>
                <a:cs typeface="David" panose="020E0502060401010101" pitchFamily="34" charset="-79"/>
              </a:rPr>
              <a:t>מעקב אחר תהליך רישום הבתים המשותפים;</a:t>
            </a:r>
          </a:p>
          <a:p>
            <a:pPr marL="571500" lvl="1" indent="-457200" algn="just">
              <a:lnSpc>
                <a:spcPct val="100000"/>
              </a:lnSpc>
              <a:buFont typeface="Wingdings" panose="05000000000000000000" pitchFamily="2" charset="2"/>
              <a:buChar char="v"/>
            </a:pPr>
            <a:r>
              <a:rPr lang="he-IL" sz="2800" dirty="0">
                <a:latin typeface="David" panose="020E0502060401010101" pitchFamily="34" charset="-79"/>
                <a:cs typeface="David" panose="020E0502060401010101" pitchFamily="34" charset="-79"/>
              </a:rPr>
              <a:t>מעקב אחר לוח הזמנים וקיום הוראות ההסכם, וכן סיוע למפקח בעניין מעקב אחר לוח הזמנים בשלב הבנייה, לרבות שליחת מכתבי התראה ליזם במידת הצורך במסגרת תקופת הבנייה;</a:t>
            </a:r>
          </a:p>
          <a:p>
            <a:pPr marL="571500" lvl="1" indent="-457200" algn="just">
              <a:lnSpc>
                <a:spcPct val="100000"/>
              </a:lnSpc>
              <a:buFont typeface="Wingdings" panose="05000000000000000000" pitchFamily="2" charset="2"/>
              <a:buChar char="v"/>
            </a:pPr>
            <a:r>
              <a:rPr lang="he-IL" sz="2800" dirty="0">
                <a:latin typeface="David" panose="020E0502060401010101" pitchFamily="34" charset="-79"/>
                <a:cs typeface="David" panose="020E0502060401010101" pitchFamily="34" charset="-79"/>
              </a:rPr>
              <a:t>מעקב אחר ההליך המשפטי שיינקט ע"י היזם כנגד דיירים מסרבים;</a:t>
            </a:r>
          </a:p>
          <a:p>
            <a:pPr marL="571500" lvl="1" indent="-457200" algn="just">
              <a:lnSpc>
                <a:spcPct val="100000"/>
              </a:lnSpc>
              <a:buFont typeface="Wingdings" panose="05000000000000000000" pitchFamily="2" charset="2"/>
              <a:buChar char="v"/>
            </a:pPr>
            <a:r>
              <a:rPr lang="he-IL" sz="2800" dirty="0">
                <a:latin typeface="David" panose="020E0502060401010101" pitchFamily="34" charset="-79"/>
                <a:cs typeface="David" panose="020E0502060401010101" pitchFamily="34" charset="-79"/>
              </a:rPr>
              <a:t>ליווי וייצוג הדיירים בהליכי ביטול הסכם עם יזם, ככל שנדרש. </a:t>
            </a:r>
          </a:p>
          <a:p>
            <a:pPr marL="571500" lvl="1" indent="-457200" algn="just">
              <a:lnSpc>
                <a:spcPct val="100000"/>
              </a:lnSpc>
              <a:buFont typeface="Wingdings" panose="05000000000000000000" pitchFamily="2" charset="2"/>
              <a:buChar char="v"/>
            </a:pPr>
            <a:r>
              <a:rPr lang="he-IL" sz="2800" dirty="0">
                <a:latin typeface="David" panose="020E0502060401010101" pitchFamily="34" charset="-79"/>
                <a:cs typeface="David" panose="020E0502060401010101" pitchFamily="34" charset="-79"/>
              </a:rPr>
              <a:t>פיקוח על הפעולות המוטלות על היזם ובכלל זה, הסרת רישומים כגון הערות אזהרה, לרבות ביטול הליכים ודיווחי מיסוי ושימוש בייפוי הכוח מהיזם במידת הצורך;</a:t>
            </a:r>
          </a:p>
          <a:p>
            <a:pPr marL="571500" lvl="1" indent="-457200" algn="just">
              <a:lnSpc>
                <a:spcPct val="100000"/>
              </a:lnSpc>
              <a:buFont typeface="Wingdings" panose="05000000000000000000" pitchFamily="2" charset="2"/>
              <a:buChar char="v"/>
            </a:pPr>
            <a:r>
              <a:rPr lang="he-IL" sz="2800" dirty="0">
                <a:latin typeface="David" panose="020E0502060401010101" pitchFamily="34" charset="-79"/>
                <a:cs typeface="David" panose="020E0502060401010101" pitchFamily="34" charset="-79"/>
              </a:rPr>
              <a:t>ייעוץ לבעלי הדירות, בהתייחס להסכמי השכירות המתאימים לתהליך ההתחדשות העירונית, בטרם הפינוי ובמהלך התקופה, עד לקבלת החזקה בדירה;</a:t>
            </a:r>
          </a:p>
        </p:txBody>
      </p:sp>
    </p:spTree>
    <p:extLst>
      <p:ext uri="{BB962C8B-B14F-4D97-AF65-F5344CB8AC3E}">
        <p14:creationId xmlns:p14="http://schemas.microsoft.com/office/powerpoint/2010/main" val="1995720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395A974D-C342-4BDD-6754-FE3E03EC6B80}"/>
              </a:ext>
            </a:extLst>
          </p:cNvPr>
          <p:cNvSpPr txBox="1"/>
          <p:nvPr/>
        </p:nvSpPr>
        <p:spPr>
          <a:xfrm>
            <a:off x="6685471" y="0"/>
            <a:ext cx="4597879" cy="707886"/>
          </a:xfrm>
          <a:prstGeom prst="rect">
            <a:avLst/>
          </a:prstGeom>
          <a:solidFill>
            <a:schemeClr val="accent4">
              <a:lumMod val="60000"/>
              <a:lumOff val="40000"/>
            </a:schemeClr>
          </a:solidFill>
          <a:ln>
            <a:solidFill>
              <a:schemeClr val="accent5">
                <a:lumMod val="40000"/>
                <a:lumOff val="60000"/>
              </a:schemeClr>
            </a:solidFill>
          </a:ln>
          <a:effectLst>
            <a:outerShdw blurRad="76200" dist="12700" dir="8100000" sy="-23000" kx="800400" algn="br" rotWithShape="0">
              <a:prstClr val="black">
                <a:alpha val="20000"/>
              </a:prstClr>
            </a:outerShdw>
          </a:effectLst>
        </p:spPr>
        <p:txBody>
          <a:bodyPr wrap="square" rtlCol="1">
            <a:spAutoFit/>
          </a:bodyPr>
          <a:lstStyle/>
          <a:p>
            <a:pPr algn="ctr"/>
            <a:r>
              <a:rPr lang="he-IL" sz="4000" b="1" dirty="0">
                <a:latin typeface="David" panose="020E0502060401010101" pitchFamily="34" charset="-79"/>
                <a:cs typeface="David" panose="020E0502060401010101" pitchFamily="34" charset="-79"/>
              </a:rPr>
              <a:t>הצהרות עורך הדין</a:t>
            </a:r>
          </a:p>
        </p:txBody>
      </p:sp>
      <p:sp>
        <p:nvSpPr>
          <p:cNvPr id="5" name="מציין מיקום תוכן 4">
            <a:extLst>
              <a:ext uri="{FF2B5EF4-FFF2-40B4-BE49-F238E27FC236}">
                <a16:creationId xmlns:a16="http://schemas.microsoft.com/office/drawing/2014/main" id="{FAE4B1F9-DED5-D1FB-33DE-FF0810DA8F3F}"/>
              </a:ext>
            </a:extLst>
          </p:cNvPr>
          <p:cNvSpPr>
            <a:spLocks noGrp="1"/>
          </p:cNvSpPr>
          <p:nvPr>
            <p:ph idx="1"/>
          </p:nvPr>
        </p:nvSpPr>
        <p:spPr>
          <a:xfrm>
            <a:off x="229396" y="2313709"/>
            <a:ext cx="11733207" cy="4415756"/>
          </a:xfrm>
        </p:spPr>
        <p:txBody>
          <a:bodyPr>
            <a:normAutofit/>
          </a:bodyPr>
          <a:lstStyle/>
          <a:p>
            <a:pPr marL="571500" lvl="1" indent="-457200" algn="just">
              <a:lnSpc>
                <a:spcPct val="100000"/>
              </a:lnSpc>
              <a:buFont typeface="Wingdings" panose="05000000000000000000" pitchFamily="2" charset="2"/>
              <a:buChar char="v"/>
            </a:pPr>
            <a:r>
              <a:rPr lang="he-IL" sz="2600" dirty="0">
                <a:latin typeface="David" panose="020E0502060401010101" pitchFamily="34" charset="-79"/>
                <a:cs typeface="David" panose="020E0502060401010101" pitchFamily="34" charset="-79"/>
              </a:rPr>
              <a:t>עו"ד מצהיר, כי הוא אינו נמצא במצב של ניגוד עניינים, לרבות אישי, מקצועי או עסקי, בינו לבין מי מיחידי בעלי הזכויות ו/או היזם שנבחר/שייבחר;</a:t>
            </a:r>
          </a:p>
          <a:p>
            <a:pPr marL="571500" lvl="1" indent="-457200" algn="just">
              <a:lnSpc>
                <a:spcPct val="100000"/>
              </a:lnSpc>
              <a:buFont typeface="Wingdings" panose="05000000000000000000" pitchFamily="2" charset="2"/>
              <a:buChar char="v"/>
            </a:pPr>
            <a:r>
              <a:rPr lang="he-IL" sz="2600" dirty="0">
                <a:latin typeface="David" panose="020E0502060401010101" pitchFamily="34" charset="-79"/>
                <a:cs typeface="David" panose="020E0502060401010101" pitchFamily="34" charset="-79"/>
              </a:rPr>
              <a:t>עו"ד ו/או משרדו מתחייבים שלא לייצג את היזם בעניינים אחרים שאינם קשורים בפרויקט עד סיום מלוא התחייבויותיו כלפי הדיירים. על אף האמור, עו"ד יהיה רשאי לעשות כן לאחר שלב מסירת הדירות לדיירים ובהסכמת הנציגות, מראש ובכתב. בכל מקרה, יימנע עורך הדין ממצב של ניגוד עניינים ו/או הפרת חובת אמון כלפי בעלי הזכויות; </a:t>
            </a:r>
          </a:p>
          <a:p>
            <a:pPr marL="571500" lvl="1" indent="-457200" algn="just">
              <a:lnSpc>
                <a:spcPct val="100000"/>
              </a:lnSpc>
              <a:buFont typeface="Wingdings" panose="05000000000000000000" pitchFamily="2" charset="2"/>
              <a:buChar char="v"/>
            </a:pPr>
            <a:r>
              <a:rPr lang="he-IL" sz="2600" dirty="0">
                <a:latin typeface="David" panose="020E0502060401010101" pitchFamily="34" charset="-79"/>
                <a:cs typeface="David" panose="020E0502060401010101" pitchFamily="34" charset="-79"/>
              </a:rPr>
              <a:t>עו"ד מתחייב לשמור על חיסיון וסודיות בהתאם לכל דין ביחסיו עם הנציגות ועם כל אחד מבעלי הזכויות במתחם, ולא למסור לצד שלישי כל מידע הקשור לשירותים המשפטיים המוענקים לבעלי ו/או הקשורים לפרויקט ושהגיעו לידיעתו במסגרת הענקת השירותים המשפטיים;</a:t>
            </a:r>
          </a:p>
        </p:txBody>
      </p:sp>
      <p:sp>
        <p:nvSpPr>
          <p:cNvPr id="2" name="מלבן: פינות מעוגלות 1">
            <a:extLst>
              <a:ext uri="{FF2B5EF4-FFF2-40B4-BE49-F238E27FC236}">
                <a16:creationId xmlns:a16="http://schemas.microsoft.com/office/drawing/2014/main" id="{650565DE-DDB7-B1C2-4603-A2EC36EFFA9A}"/>
              </a:ext>
            </a:extLst>
          </p:cNvPr>
          <p:cNvSpPr/>
          <p:nvPr/>
        </p:nvSpPr>
        <p:spPr>
          <a:xfrm>
            <a:off x="1000841" y="128535"/>
            <a:ext cx="4505689" cy="2185174"/>
          </a:xfrm>
          <a:prstGeom prst="roundRect">
            <a:avLst/>
          </a:prstGeom>
          <a:gradFill>
            <a:gsLst>
              <a:gs pos="23000">
                <a:schemeClr val="accent4">
                  <a:lumMod val="60000"/>
                  <a:lumOff val="40000"/>
                  <a:alpha val="14000"/>
                </a:schemeClr>
              </a:gs>
              <a:gs pos="50000">
                <a:schemeClr val="accent4">
                  <a:alpha val="71000"/>
                  <a:lumMod val="40000"/>
                  <a:lumOff val="60000"/>
                </a:schemeClr>
              </a:gs>
              <a:gs pos="100000">
                <a:schemeClr val="accent4">
                  <a:lumMod val="60000"/>
                  <a:lumOff val="40000"/>
                </a:schemeClr>
              </a:gs>
            </a:gsLst>
            <a:lin ang="5400000" scaled="1"/>
          </a:gradFill>
          <a:ln>
            <a:solidFill>
              <a:schemeClr val="accent4">
                <a:lumMod val="20000"/>
                <a:lumOff val="80000"/>
              </a:schemeClr>
            </a:solid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00" dirty="0">
              <a:solidFill>
                <a:schemeClr val="tx1"/>
              </a:solidFill>
              <a:latin typeface="David" panose="020E0502060401010101" pitchFamily="34" charset="-79"/>
              <a:cs typeface="David" panose="020E0502060401010101" pitchFamily="34" charset="-79"/>
            </a:endParaRPr>
          </a:p>
          <a:p>
            <a:pPr algn="ctr">
              <a:lnSpc>
                <a:spcPct val="150000"/>
              </a:lnSpc>
            </a:pPr>
            <a:r>
              <a:rPr lang="he-IL" sz="2000" b="1" dirty="0">
                <a:solidFill>
                  <a:schemeClr val="tx1"/>
                </a:solidFill>
                <a:latin typeface="David" panose="020E0502060401010101" pitchFamily="34" charset="-79"/>
                <a:cs typeface="David" panose="020E0502060401010101" pitchFamily="34" charset="-79"/>
              </a:rPr>
              <a:t>עורך הדין מתחייב לייצג אך ורק את בעלי הזכויות ואת הנציגות ולא לייצג, בשום צורה ובשום עסקה שהיא, את היזם אשר נבחר או ייבחר לביצוע העסקה;</a:t>
            </a:r>
          </a:p>
          <a:p>
            <a:pPr algn="ctr"/>
            <a:endParaRPr lang="he-IL" dirty="0"/>
          </a:p>
        </p:txBody>
      </p:sp>
    </p:spTree>
    <p:extLst>
      <p:ext uri="{BB962C8B-B14F-4D97-AF65-F5344CB8AC3E}">
        <p14:creationId xmlns:p14="http://schemas.microsoft.com/office/powerpoint/2010/main" val="3594838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0C8C34D5-C11E-E024-6F57-784A24644DAC}"/>
              </a:ext>
            </a:extLst>
          </p:cNvPr>
          <p:cNvSpPr>
            <a:spLocks noGrp="1"/>
          </p:cNvSpPr>
          <p:nvPr>
            <p:ph idx="1"/>
          </p:nvPr>
        </p:nvSpPr>
        <p:spPr>
          <a:xfrm>
            <a:off x="136358" y="385011"/>
            <a:ext cx="11919284" cy="1026695"/>
          </a:xfrm>
        </p:spPr>
        <p:txBody>
          <a:bodyPr>
            <a:noAutofit/>
          </a:bodyPr>
          <a:lstStyle/>
          <a:p>
            <a:pPr marL="0" indent="0" algn="ctr">
              <a:lnSpc>
                <a:spcPct val="100000"/>
              </a:lnSpc>
              <a:buNone/>
            </a:pPr>
            <a:r>
              <a:rPr lang="he-IL" sz="5600" b="1" u="sng" dirty="0">
                <a:latin typeface="David" panose="020E0502060401010101" pitchFamily="34" charset="-79"/>
                <a:cs typeface="David" panose="020E0502060401010101" pitchFamily="34" charset="-79"/>
              </a:rPr>
              <a:t>עיקרי ההסכם למתן שירותים משפטיים:</a:t>
            </a:r>
          </a:p>
          <a:p>
            <a:pPr marL="0" indent="0">
              <a:buNone/>
            </a:pPr>
            <a:endParaRPr lang="he-IL" sz="6000" dirty="0"/>
          </a:p>
        </p:txBody>
      </p:sp>
      <p:sp>
        <p:nvSpPr>
          <p:cNvPr id="2" name="אליפסה 1">
            <a:extLst>
              <a:ext uri="{FF2B5EF4-FFF2-40B4-BE49-F238E27FC236}">
                <a16:creationId xmlns:a16="http://schemas.microsoft.com/office/drawing/2014/main" id="{35EDC811-F51D-62BB-F4D9-2A3D8B5A1FBB}"/>
              </a:ext>
            </a:extLst>
          </p:cNvPr>
          <p:cNvSpPr/>
          <p:nvPr/>
        </p:nvSpPr>
        <p:spPr>
          <a:xfrm>
            <a:off x="9520989" y="1628273"/>
            <a:ext cx="1764632" cy="1652337"/>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chemeClr val="tx1"/>
                </a:solidFill>
                <a:latin typeface="David" panose="020E0502060401010101" pitchFamily="34" charset="-79"/>
                <a:cs typeface="David" panose="020E0502060401010101" pitchFamily="34" charset="-79"/>
              </a:rPr>
              <a:t>סודיות</a:t>
            </a:r>
          </a:p>
        </p:txBody>
      </p:sp>
      <p:sp>
        <p:nvSpPr>
          <p:cNvPr id="11" name="אליפסה 10">
            <a:extLst>
              <a:ext uri="{FF2B5EF4-FFF2-40B4-BE49-F238E27FC236}">
                <a16:creationId xmlns:a16="http://schemas.microsoft.com/office/drawing/2014/main" id="{855BA722-DAA2-6A5F-D356-D27DC3B5CB97}"/>
              </a:ext>
            </a:extLst>
          </p:cNvPr>
          <p:cNvSpPr/>
          <p:nvPr/>
        </p:nvSpPr>
        <p:spPr>
          <a:xfrm>
            <a:off x="1740570" y="3541292"/>
            <a:ext cx="2743200" cy="2582779"/>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chemeClr val="tx1"/>
                </a:solidFill>
                <a:latin typeface="David" panose="020E0502060401010101" pitchFamily="34" charset="-79"/>
                <a:cs typeface="David" panose="020E0502060401010101" pitchFamily="34" charset="-79"/>
              </a:rPr>
              <a:t>סיום ההתקשרות למתן ייעוץ משפטי</a:t>
            </a:r>
          </a:p>
        </p:txBody>
      </p:sp>
      <p:sp>
        <p:nvSpPr>
          <p:cNvPr id="16" name="אליפסה 15">
            <a:extLst>
              <a:ext uri="{FF2B5EF4-FFF2-40B4-BE49-F238E27FC236}">
                <a16:creationId xmlns:a16="http://schemas.microsoft.com/office/drawing/2014/main" id="{8EB49E63-2F4C-FE7D-4DF5-30F4FF64BB51}"/>
              </a:ext>
            </a:extLst>
          </p:cNvPr>
          <p:cNvSpPr/>
          <p:nvPr/>
        </p:nvSpPr>
        <p:spPr>
          <a:xfrm>
            <a:off x="6631406" y="4662233"/>
            <a:ext cx="2153652" cy="2027324"/>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chemeClr val="tx1"/>
                </a:solidFill>
                <a:latin typeface="David" panose="020E0502060401010101" pitchFamily="34" charset="-79"/>
                <a:cs typeface="David" panose="020E0502060401010101" pitchFamily="34" charset="-79"/>
              </a:rPr>
              <a:t>עניינים כלליים</a:t>
            </a:r>
          </a:p>
        </p:txBody>
      </p:sp>
      <p:sp>
        <p:nvSpPr>
          <p:cNvPr id="17" name="אליפסה 16">
            <a:extLst>
              <a:ext uri="{FF2B5EF4-FFF2-40B4-BE49-F238E27FC236}">
                <a16:creationId xmlns:a16="http://schemas.microsoft.com/office/drawing/2014/main" id="{BF3028BB-F3EA-02F0-F694-68E490791130}"/>
              </a:ext>
            </a:extLst>
          </p:cNvPr>
          <p:cNvSpPr/>
          <p:nvPr/>
        </p:nvSpPr>
        <p:spPr>
          <a:xfrm>
            <a:off x="3888206" y="1411706"/>
            <a:ext cx="2743200" cy="2582779"/>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chemeClr val="tx1"/>
                </a:solidFill>
                <a:latin typeface="David" panose="020E0502060401010101" pitchFamily="34" charset="-79"/>
                <a:cs typeface="David" panose="020E0502060401010101" pitchFamily="34" charset="-79"/>
              </a:rPr>
              <a:t>שכר טרחה והוצאות</a:t>
            </a:r>
          </a:p>
        </p:txBody>
      </p:sp>
      <p:sp>
        <p:nvSpPr>
          <p:cNvPr id="18" name="אליפסה 17">
            <a:extLst>
              <a:ext uri="{FF2B5EF4-FFF2-40B4-BE49-F238E27FC236}">
                <a16:creationId xmlns:a16="http://schemas.microsoft.com/office/drawing/2014/main" id="{67996BB8-2D58-D952-2F8F-084A3A82284A}"/>
              </a:ext>
            </a:extLst>
          </p:cNvPr>
          <p:cNvSpPr/>
          <p:nvPr/>
        </p:nvSpPr>
        <p:spPr>
          <a:xfrm>
            <a:off x="9011654" y="3625514"/>
            <a:ext cx="2743200" cy="2582779"/>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chemeClr val="tx1"/>
                </a:solidFill>
                <a:latin typeface="David" panose="020E0502060401010101" pitchFamily="34" charset="-79"/>
                <a:cs typeface="David" panose="020E0502060401010101" pitchFamily="34" charset="-79"/>
              </a:rPr>
              <a:t>הצהרות והתחייבות עורך הדין</a:t>
            </a:r>
          </a:p>
        </p:txBody>
      </p:sp>
      <p:sp>
        <p:nvSpPr>
          <p:cNvPr id="20" name="אליפסה 19">
            <a:extLst>
              <a:ext uri="{FF2B5EF4-FFF2-40B4-BE49-F238E27FC236}">
                <a16:creationId xmlns:a16="http://schemas.microsoft.com/office/drawing/2014/main" id="{2161187F-B612-0018-B8BD-5E1ADE897DF2}"/>
              </a:ext>
            </a:extLst>
          </p:cNvPr>
          <p:cNvSpPr/>
          <p:nvPr/>
        </p:nvSpPr>
        <p:spPr>
          <a:xfrm>
            <a:off x="7594933" y="1933073"/>
            <a:ext cx="1764632" cy="1652337"/>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chemeClr val="tx1"/>
                </a:solidFill>
                <a:latin typeface="David" panose="020E0502060401010101" pitchFamily="34" charset="-79"/>
                <a:cs typeface="David" panose="020E0502060401010101" pitchFamily="34" charset="-79"/>
              </a:rPr>
              <a:t>ביטוח</a:t>
            </a:r>
          </a:p>
        </p:txBody>
      </p:sp>
      <p:sp>
        <p:nvSpPr>
          <p:cNvPr id="21" name="אליפסה 20">
            <a:extLst>
              <a:ext uri="{FF2B5EF4-FFF2-40B4-BE49-F238E27FC236}">
                <a16:creationId xmlns:a16="http://schemas.microsoft.com/office/drawing/2014/main" id="{630C017C-32C0-C997-7C4E-AD86D198998B}"/>
              </a:ext>
            </a:extLst>
          </p:cNvPr>
          <p:cNvSpPr/>
          <p:nvPr/>
        </p:nvSpPr>
        <p:spPr>
          <a:xfrm>
            <a:off x="906379" y="1776663"/>
            <a:ext cx="1764632" cy="1652337"/>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chemeClr val="tx1"/>
                </a:solidFill>
                <a:latin typeface="David" panose="020E0502060401010101" pitchFamily="34" charset="-79"/>
                <a:cs typeface="David" panose="020E0502060401010101" pitchFamily="34" charset="-79"/>
              </a:rPr>
              <a:t>חתימות בעלי הזכויות</a:t>
            </a:r>
          </a:p>
        </p:txBody>
      </p:sp>
      <p:sp>
        <p:nvSpPr>
          <p:cNvPr id="22" name="אליפסה 21">
            <a:extLst>
              <a:ext uri="{FF2B5EF4-FFF2-40B4-BE49-F238E27FC236}">
                <a16:creationId xmlns:a16="http://schemas.microsoft.com/office/drawing/2014/main" id="{0E5A892F-40D0-D78E-B321-4851FF44C704}"/>
              </a:ext>
            </a:extLst>
          </p:cNvPr>
          <p:cNvSpPr/>
          <p:nvPr/>
        </p:nvSpPr>
        <p:spPr>
          <a:xfrm>
            <a:off x="-832183" y="3429000"/>
            <a:ext cx="1764632" cy="1652337"/>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אליפסה 22">
            <a:extLst>
              <a:ext uri="{FF2B5EF4-FFF2-40B4-BE49-F238E27FC236}">
                <a16:creationId xmlns:a16="http://schemas.microsoft.com/office/drawing/2014/main" id="{1F9AA7F0-9B53-7AC7-8EED-710AE2AC04EC}"/>
              </a:ext>
            </a:extLst>
          </p:cNvPr>
          <p:cNvSpPr/>
          <p:nvPr/>
        </p:nvSpPr>
        <p:spPr>
          <a:xfrm>
            <a:off x="4320842" y="5863388"/>
            <a:ext cx="1764632" cy="1652337"/>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070256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C063C17-61B3-82AC-8590-85CF0B447CA2}"/>
              </a:ext>
            </a:extLst>
          </p:cNvPr>
          <p:cNvSpPr>
            <a:spLocks noGrp="1"/>
          </p:cNvSpPr>
          <p:nvPr>
            <p:ph type="title"/>
          </p:nvPr>
        </p:nvSpPr>
        <p:spPr/>
        <p:txBody>
          <a:bodyPr>
            <a:noAutofit/>
          </a:bodyPr>
          <a:lstStyle/>
          <a:p>
            <a:pPr algn="ctr"/>
            <a:r>
              <a:rPr lang="he-IL" sz="8800" b="1" dirty="0">
                <a:latin typeface="David" panose="020E0502060401010101" pitchFamily="34" charset="-79"/>
                <a:cs typeface="David" panose="020E0502060401010101" pitchFamily="34" charset="-79"/>
              </a:rPr>
              <a:t>על מה נדבר היום?</a:t>
            </a:r>
          </a:p>
        </p:txBody>
      </p:sp>
      <p:sp>
        <p:nvSpPr>
          <p:cNvPr id="3" name="מציין מיקום תוכן 2">
            <a:extLst>
              <a:ext uri="{FF2B5EF4-FFF2-40B4-BE49-F238E27FC236}">
                <a16:creationId xmlns:a16="http://schemas.microsoft.com/office/drawing/2014/main" id="{E0574FA0-C320-F65F-43DD-DDC2D25F90BB}"/>
              </a:ext>
            </a:extLst>
          </p:cNvPr>
          <p:cNvSpPr>
            <a:spLocks noGrp="1"/>
          </p:cNvSpPr>
          <p:nvPr>
            <p:ph idx="1"/>
          </p:nvPr>
        </p:nvSpPr>
        <p:spPr>
          <a:xfrm>
            <a:off x="838200" y="1690688"/>
            <a:ext cx="10872537" cy="4957763"/>
          </a:xfrm>
        </p:spPr>
        <p:txBody>
          <a:bodyPr>
            <a:normAutofit/>
          </a:bodyPr>
          <a:lstStyle/>
          <a:p>
            <a:pPr algn="just">
              <a:lnSpc>
                <a:spcPct val="100000"/>
              </a:lnSpc>
              <a:buFont typeface="Wingdings" panose="05000000000000000000" pitchFamily="2" charset="2"/>
              <a:buChar char="v"/>
            </a:pPr>
            <a:r>
              <a:rPr lang="he-IL" dirty="0">
                <a:latin typeface="David" panose="020E0502060401010101" pitchFamily="34" charset="-79"/>
                <a:cs typeface="David" panose="020E0502060401010101" pitchFamily="34" charset="-79"/>
              </a:rPr>
              <a:t>החובות האתיות החלות על עורכי דין</a:t>
            </a:r>
          </a:p>
          <a:p>
            <a:pPr algn="just">
              <a:lnSpc>
                <a:spcPct val="100000"/>
              </a:lnSpc>
              <a:buFont typeface="Wingdings" panose="05000000000000000000" pitchFamily="2" charset="2"/>
              <a:buChar char="v"/>
            </a:pPr>
            <a:r>
              <a:rPr lang="he-IL" dirty="0">
                <a:latin typeface="David" panose="020E0502060401010101" pitchFamily="34" charset="-79"/>
                <a:cs typeface="David" panose="020E0502060401010101" pitchFamily="34" charset="-79"/>
              </a:rPr>
              <a:t>חובת הנאמנות</a:t>
            </a:r>
          </a:p>
          <a:p>
            <a:pPr algn="just">
              <a:lnSpc>
                <a:spcPct val="100000"/>
              </a:lnSpc>
              <a:buFont typeface="Wingdings" panose="05000000000000000000" pitchFamily="2" charset="2"/>
              <a:buChar char="v"/>
            </a:pPr>
            <a:r>
              <a:rPr lang="he-IL" dirty="0">
                <a:latin typeface="David" panose="020E0502060401010101" pitchFamily="34" charset="-79"/>
                <a:cs typeface="David" panose="020E0502060401010101" pitchFamily="34" charset="-79"/>
              </a:rPr>
              <a:t>ניגוד עניינים</a:t>
            </a:r>
          </a:p>
          <a:p>
            <a:pPr algn="just">
              <a:lnSpc>
                <a:spcPct val="100000"/>
              </a:lnSpc>
              <a:buFont typeface="Wingdings" panose="05000000000000000000" pitchFamily="2" charset="2"/>
              <a:buChar char="v"/>
            </a:pPr>
            <a:r>
              <a:rPr lang="he-IL" dirty="0">
                <a:latin typeface="David" panose="020E0502060401010101" pitchFamily="34" charset="-79"/>
                <a:cs typeface="David" panose="020E0502060401010101" pitchFamily="34" charset="-79"/>
              </a:rPr>
              <a:t>תפקידו של עורך דין בפרויקטים של התחדשות עירונית</a:t>
            </a:r>
          </a:p>
          <a:p>
            <a:pPr algn="just">
              <a:lnSpc>
                <a:spcPct val="100000"/>
              </a:lnSpc>
              <a:buFont typeface="Wingdings" panose="05000000000000000000" pitchFamily="2" charset="2"/>
              <a:buChar char="v"/>
            </a:pPr>
            <a:r>
              <a:rPr lang="he-IL" dirty="0">
                <a:latin typeface="David" panose="020E0502060401010101" pitchFamily="34" charset="-79"/>
                <a:cs typeface="David" panose="020E0502060401010101" pitchFamily="34" charset="-79"/>
              </a:rPr>
              <a:t>מי נושא בתשלום שכר הטרחה של עורך הדין הדיירים?</a:t>
            </a:r>
          </a:p>
          <a:p>
            <a:pPr algn="just">
              <a:lnSpc>
                <a:spcPct val="100000"/>
              </a:lnSpc>
              <a:buFont typeface="Wingdings" panose="05000000000000000000" pitchFamily="2" charset="2"/>
              <a:buChar char="v"/>
            </a:pPr>
            <a:r>
              <a:rPr lang="he-IL" dirty="0">
                <a:latin typeface="David" panose="020E0502060401010101" pitchFamily="34" charset="-79"/>
                <a:cs typeface="David" panose="020E0502060401010101" pitchFamily="34" charset="-79"/>
              </a:rPr>
              <a:t>עיקרי ההסכם שכר טרחת של עורכי הדין בפרויקטים של התחדשות עירונית</a:t>
            </a:r>
          </a:p>
          <a:p>
            <a:pPr algn="just">
              <a:lnSpc>
                <a:spcPct val="100000"/>
              </a:lnSpc>
              <a:buFont typeface="Wingdings" panose="05000000000000000000" pitchFamily="2" charset="2"/>
              <a:buChar char="v"/>
            </a:pPr>
            <a:r>
              <a:rPr lang="he-IL" dirty="0">
                <a:latin typeface="David" panose="020E0502060401010101" pitchFamily="34" charset="-79"/>
                <a:cs typeface="David" panose="020E0502060401010101" pitchFamily="34" charset="-79"/>
              </a:rPr>
              <a:t>אבני דרך בתשלום שכ"ט</a:t>
            </a:r>
          </a:p>
          <a:p>
            <a:endParaRPr lang="he-IL" dirty="0"/>
          </a:p>
        </p:txBody>
      </p:sp>
    </p:spTree>
    <p:extLst>
      <p:ext uri="{BB962C8B-B14F-4D97-AF65-F5344CB8AC3E}">
        <p14:creationId xmlns:p14="http://schemas.microsoft.com/office/powerpoint/2010/main" val="3077642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395A974D-C342-4BDD-6754-FE3E03EC6B80}"/>
              </a:ext>
            </a:extLst>
          </p:cNvPr>
          <p:cNvSpPr txBox="1"/>
          <p:nvPr/>
        </p:nvSpPr>
        <p:spPr>
          <a:xfrm>
            <a:off x="6685471" y="0"/>
            <a:ext cx="4597879" cy="707886"/>
          </a:xfrm>
          <a:prstGeom prst="rect">
            <a:avLst/>
          </a:prstGeom>
          <a:solidFill>
            <a:schemeClr val="accent4">
              <a:lumMod val="60000"/>
              <a:lumOff val="40000"/>
            </a:schemeClr>
          </a:solidFill>
          <a:ln>
            <a:solidFill>
              <a:schemeClr val="accent5">
                <a:lumMod val="40000"/>
                <a:lumOff val="60000"/>
              </a:schemeClr>
            </a:solidFill>
          </a:ln>
          <a:effectLst>
            <a:outerShdw blurRad="76200" dist="12700" dir="8100000" sy="-23000" kx="800400" algn="br" rotWithShape="0">
              <a:prstClr val="black">
                <a:alpha val="20000"/>
              </a:prstClr>
            </a:outerShdw>
          </a:effectLst>
        </p:spPr>
        <p:txBody>
          <a:bodyPr wrap="square" rtlCol="1">
            <a:spAutoFit/>
          </a:bodyPr>
          <a:lstStyle/>
          <a:p>
            <a:pPr algn="ctr"/>
            <a:r>
              <a:rPr lang="he-IL" sz="4000" b="1" dirty="0">
                <a:latin typeface="David" panose="020E0502060401010101" pitchFamily="34" charset="-79"/>
                <a:cs typeface="David" panose="020E0502060401010101" pitchFamily="34" charset="-79"/>
              </a:rPr>
              <a:t>תשלום שכ"ט</a:t>
            </a:r>
          </a:p>
        </p:txBody>
      </p:sp>
      <p:sp>
        <p:nvSpPr>
          <p:cNvPr id="5" name="מציין מיקום תוכן 4">
            <a:extLst>
              <a:ext uri="{FF2B5EF4-FFF2-40B4-BE49-F238E27FC236}">
                <a16:creationId xmlns:a16="http://schemas.microsoft.com/office/drawing/2014/main" id="{FAE4B1F9-DED5-D1FB-33DE-FF0810DA8F3F}"/>
              </a:ext>
            </a:extLst>
          </p:cNvPr>
          <p:cNvSpPr>
            <a:spLocks noGrp="1"/>
          </p:cNvSpPr>
          <p:nvPr>
            <p:ph idx="1"/>
          </p:nvPr>
        </p:nvSpPr>
        <p:spPr>
          <a:xfrm>
            <a:off x="612044" y="1797117"/>
            <a:ext cx="11389456" cy="4876399"/>
          </a:xfrm>
        </p:spPr>
        <p:txBody>
          <a:bodyPr>
            <a:noAutofit/>
          </a:bodyPr>
          <a:lstStyle/>
          <a:p>
            <a:pPr algn="ctr">
              <a:buFont typeface="Wingdings" panose="05000000000000000000" pitchFamily="2" charset="2"/>
              <a:buChar char="v"/>
              <a:defRPr/>
            </a:pPr>
            <a:r>
              <a:rPr lang="he-IL" sz="4400" dirty="0">
                <a:latin typeface="David" panose="020E0502060401010101" pitchFamily="34" charset="-79"/>
                <a:cs typeface="David" panose="020E0502060401010101" pitchFamily="34" charset="-79"/>
              </a:rPr>
              <a:t>ככלל, מומלץ לקבוע את שכר הטרחה כנגזרת של מספר יחידות הדיור הקיימות ו/או משווי דירות התמורה לדיירים.</a:t>
            </a:r>
          </a:p>
          <a:p>
            <a:pPr marL="522287" indent="-457200" algn="ctr">
              <a:buFont typeface="Wingdings" panose="05000000000000000000" pitchFamily="2" charset="2"/>
              <a:buChar char="v"/>
              <a:defRPr/>
            </a:pPr>
            <a:endParaRPr lang="he-IL" sz="4400" dirty="0">
              <a:latin typeface="David" panose="020E0502060401010101" pitchFamily="34" charset="-79"/>
              <a:cs typeface="David" panose="020E0502060401010101" pitchFamily="34" charset="-79"/>
            </a:endParaRPr>
          </a:p>
          <a:p>
            <a:pPr algn="ctr">
              <a:buFont typeface="Wingdings" panose="05000000000000000000" pitchFamily="2" charset="2"/>
              <a:buChar char="v"/>
              <a:defRPr/>
            </a:pPr>
            <a:r>
              <a:rPr lang="he-IL" sz="4400" dirty="0">
                <a:latin typeface="David" panose="020E0502060401010101" pitchFamily="34" charset="-79"/>
                <a:cs typeface="David" panose="020E0502060401010101" pitchFamily="34" charset="-79"/>
              </a:rPr>
              <a:t>יש הקובעים את שכר הטרחה גם בהתחשב בשווי הדירות החדשות שימכור היזם.</a:t>
            </a:r>
          </a:p>
          <a:p>
            <a:pPr marL="0" indent="0" algn="ctr">
              <a:lnSpc>
                <a:spcPct val="100000"/>
              </a:lnSpc>
              <a:buNone/>
            </a:pPr>
            <a:endParaRPr lang="he-IL" sz="4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628613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0C8C34D5-C11E-E024-6F57-784A24644DAC}"/>
              </a:ext>
            </a:extLst>
          </p:cNvPr>
          <p:cNvSpPr>
            <a:spLocks noGrp="1"/>
          </p:cNvSpPr>
          <p:nvPr>
            <p:ph idx="1"/>
          </p:nvPr>
        </p:nvSpPr>
        <p:spPr>
          <a:xfrm>
            <a:off x="719914" y="1111386"/>
            <a:ext cx="11054991" cy="954870"/>
          </a:xfrm>
        </p:spPr>
        <p:txBody>
          <a:bodyPr>
            <a:normAutofit/>
          </a:bodyPr>
          <a:lstStyle/>
          <a:p>
            <a:pPr marL="0" indent="0" algn="ctr">
              <a:lnSpc>
                <a:spcPct val="100000"/>
              </a:lnSpc>
              <a:buNone/>
            </a:pPr>
            <a:r>
              <a:rPr lang="he-IL" sz="4800" b="1" u="sng" dirty="0">
                <a:latin typeface="David" panose="020E0502060401010101" pitchFamily="34" charset="-79"/>
                <a:cs typeface="David" panose="020E0502060401010101" pitchFamily="34" charset="-79"/>
              </a:rPr>
              <a:t>מי נושא בתשלום שכר טרחת עורך הדין?</a:t>
            </a:r>
          </a:p>
          <a:p>
            <a:pPr marL="0" indent="0">
              <a:buNone/>
            </a:pPr>
            <a:endParaRPr lang="he-IL" dirty="0"/>
          </a:p>
        </p:txBody>
      </p:sp>
      <p:sp>
        <p:nvSpPr>
          <p:cNvPr id="4" name="תיבת טקסט 3">
            <a:extLst>
              <a:ext uri="{FF2B5EF4-FFF2-40B4-BE49-F238E27FC236}">
                <a16:creationId xmlns:a16="http://schemas.microsoft.com/office/drawing/2014/main" id="{395A974D-C342-4BDD-6754-FE3E03EC6B80}"/>
              </a:ext>
            </a:extLst>
          </p:cNvPr>
          <p:cNvSpPr txBox="1"/>
          <p:nvPr/>
        </p:nvSpPr>
        <p:spPr>
          <a:xfrm>
            <a:off x="6685471" y="0"/>
            <a:ext cx="4597879" cy="707886"/>
          </a:xfrm>
          <a:prstGeom prst="rect">
            <a:avLst/>
          </a:prstGeom>
          <a:solidFill>
            <a:schemeClr val="accent4">
              <a:lumMod val="60000"/>
              <a:lumOff val="40000"/>
            </a:schemeClr>
          </a:solidFill>
          <a:ln>
            <a:solidFill>
              <a:schemeClr val="accent5">
                <a:lumMod val="40000"/>
                <a:lumOff val="60000"/>
              </a:schemeClr>
            </a:solidFill>
          </a:ln>
          <a:effectLst>
            <a:outerShdw blurRad="76200" dist="12700" dir="8100000" sy="-23000" kx="800400" algn="br" rotWithShape="0">
              <a:prstClr val="black">
                <a:alpha val="20000"/>
              </a:prstClr>
            </a:outerShdw>
          </a:effectLst>
        </p:spPr>
        <p:txBody>
          <a:bodyPr wrap="square" rtlCol="1">
            <a:spAutoFit/>
          </a:bodyPr>
          <a:lstStyle/>
          <a:p>
            <a:pPr algn="ctr"/>
            <a:r>
              <a:rPr lang="he-IL" sz="4000" b="1" dirty="0">
                <a:latin typeface="David" panose="020E0502060401010101" pitchFamily="34" charset="-79"/>
                <a:cs typeface="David" panose="020E0502060401010101" pitchFamily="34" charset="-79"/>
              </a:rPr>
              <a:t>שכ"ט עו"ד</a:t>
            </a:r>
          </a:p>
        </p:txBody>
      </p:sp>
      <p:sp>
        <p:nvSpPr>
          <p:cNvPr id="2" name="תיבת טקסט 1">
            <a:extLst>
              <a:ext uri="{FF2B5EF4-FFF2-40B4-BE49-F238E27FC236}">
                <a16:creationId xmlns:a16="http://schemas.microsoft.com/office/drawing/2014/main" id="{15A61FA1-CB99-5391-3287-7B13B84E284B}"/>
              </a:ext>
            </a:extLst>
          </p:cNvPr>
          <p:cNvSpPr txBox="1"/>
          <p:nvPr/>
        </p:nvSpPr>
        <p:spPr>
          <a:xfrm>
            <a:off x="433137" y="2069432"/>
            <a:ext cx="11341768" cy="4770537"/>
          </a:xfrm>
          <a:prstGeom prst="rect">
            <a:avLst/>
          </a:prstGeom>
          <a:noFill/>
        </p:spPr>
        <p:txBody>
          <a:bodyPr wrap="square" rtlCol="1">
            <a:spAutoFit/>
          </a:bodyPr>
          <a:lstStyle/>
          <a:p>
            <a:pPr marL="285750" indent="-285750" algn="just">
              <a:buFont typeface="Wingdings" panose="05000000000000000000" pitchFamily="2" charset="2"/>
              <a:buChar char="v"/>
            </a:pPr>
            <a:r>
              <a:rPr lang="he-IL" altLang="he-IL" sz="2600" dirty="0">
                <a:latin typeface="David" panose="020E0502060401010101" pitchFamily="34" charset="-79"/>
                <a:cs typeface="David" panose="020E0502060401010101" pitchFamily="34" charset="-79"/>
              </a:rPr>
              <a:t>פרויקט תמ"א 38 ופינוי-בינוי כולל לרוב התחייבות של היזם לכסות על כל הוצאות בעלי הזכויות למשך תקופת הבנייה. הוצאות הכוללות גם את שכר הטרחה של עורך הדין המייצג את הדיירים מול היזם. מצב זה עלול להציב את עורך הדין בעמדה בעייתית משום שמצד אחד עליו להגן על האינטרסים של בעלי הדירות, ומצד שני היזם הוא הגורם המשלם את שכר טרחתו. </a:t>
            </a:r>
          </a:p>
          <a:p>
            <a:pPr marL="285750" indent="-285750" algn="just">
              <a:buFont typeface="Wingdings" panose="05000000000000000000" pitchFamily="2" charset="2"/>
              <a:buChar char="v"/>
            </a:pPr>
            <a:r>
              <a:rPr lang="he-IL" altLang="he-IL" sz="2600" dirty="0">
                <a:latin typeface="David" panose="020E0502060401010101" pitchFamily="34" charset="-79"/>
                <a:cs typeface="David" panose="020E0502060401010101" pitchFamily="34" charset="-79"/>
              </a:rPr>
              <a:t>כמו כן, עו"ד יפעל לכך כי בהסכם שייחתם עם היזם, יחויב היזם בשיפוי הדיירים בגין תשלום שכר טרחתו. </a:t>
            </a:r>
            <a:endParaRPr lang="en-US" altLang="he-IL" sz="2600" dirty="0">
              <a:latin typeface="David" panose="020E0502060401010101" pitchFamily="34" charset="-79"/>
              <a:cs typeface="David" panose="020E0502060401010101" pitchFamily="34" charset="-79"/>
            </a:endParaRPr>
          </a:p>
          <a:p>
            <a:pPr marL="285750" indent="-285750" algn="just">
              <a:buFont typeface="Wingdings" panose="05000000000000000000" pitchFamily="2" charset="2"/>
              <a:buChar char="v"/>
            </a:pPr>
            <a:r>
              <a:rPr lang="he-IL" altLang="he-IL" sz="2600" dirty="0">
                <a:latin typeface="David" panose="020E0502060401010101" pitchFamily="34" charset="-79"/>
                <a:cs typeface="David" panose="020E0502060401010101" pitchFamily="34" charset="-79"/>
              </a:rPr>
              <a:t>להסרת ספק מובהר, כי אין בתשלום שכר הטרחה על ידי היזם, כדי לגרוע מן העובדה כי עורך הדין </a:t>
            </a:r>
            <a:r>
              <a:rPr lang="he-IL" altLang="he-IL" sz="2600" b="1" dirty="0">
                <a:latin typeface="David" panose="020E0502060401010101" pitchFamily="34" charset="-79"/>
                <a:cs typeface="David" panose="020E0502060401010101" pitchFamily="34" charset="-79"/>
              </a:rPr>
              <a:t>מייצג את בעלי הזכויות בלבד</a:t>
            </a:r>
            <a:r>
              <a:rPr lang="he-IL" altLang="he-IL" sz="2600" dirty="0">
                <a:latin typeface="David" panose="020E0502060401010101" pitchFamily="34" charset="-79"/>
                <a:cs typeface="David" panose="020E0502060401010101" pitchFamily="34" charset="-79"/>
              </a:rPr>
              <a:t>, וכי אין בתשלום שכר הטרחה והוצאות עורך הדין על ידי היזם כדי ליצור מערכת יחסים של עו״ד – לקוח בין עורך הדין ליזם. </a:t>
            </a:r>
          </a:p>
          <a:p>
            <a:pPr marL="285750" indent="-285750" algn="just">
              <a:buFont typeface="Wingdings" panose="05000000000000000000" pitchFamily="2" charset="2"/>
              <a:buChar char="v"/>
            </a:pPr>
            <a:r>
              <a:rPr lang="he-IL" altLang="he-IL" sz="2600" dirty="0">
                <a:latin typeface="David" panose="020E0502060401010101" pitchFamily="34" charset="-79"/>
                <a:cs typeface="David" panose="020E0502060401010101" pitchFamily="34" charset="-79"/>
              </a:rPr>
              <a:t>בפרקטיקה היזם משלם ישירות לעורך הדין.</a:t>
            </a:r>
            <a:endParaRPr lang="en-US" altLang="he-IL" sz="2600" dirty="0">
              <a:latin typeface="David" panose="020E0502060401010101" pitchFamily="34" charset="-79"/>
              <a:cs typeface="David" panose="020E0502060401010101" pitchFamily="34" charset="-79"/>
            </a:endParaRPr>
          </a:p>
          <a:p>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360735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395A974D-C342-4BDD-6754-FE3E03EC6B80}"/>
              </a:ext>
            </a:extLst>
          </p:cNvPr>
          <p:cNvSpPr txBox="1"/>
          <p:nvPr/>
        </p:nvSpPr>
        <p:spPr>
          <a:xfrm>
            <a:off x="6685471" y="0"/>
            <a:ext cx="4597879" cy="646331"/>
          </a:xfrm>
          <a:prstGeom prst="rect">
            <a:avLst/>
          </a:prstGeom>
          <a:solidFill>
            <a:schemeClr val="accent4">
              <a:lumMod val="60000"/>
              <a:lumOff val="40000"/>
            </a:schemeClr>
          </a:solidFill>
          <a:ln>
            <a:solidFill>
              <a:schemeClr val="accent5">
                <a:lumMod val="40000"/>
                <a:lumOff val="60000"/>
              </a:schemeClr>
            </a:solidFill>
          </a:ln>
          <a:effectLst>
            <a:outerShdw blurRad="76200" dist="12700" dir="8100000" sy="-23000" kx="800400" algn="br" rotWithShape="0">
              <a:prstClr val="black">
                <a:alpha val="20000"/>
              </a:prstClr>
            </a:outerShdw>
          </a:effectLst>
        </p:spPr>
        <p:txBody>
          <a:bodyPr wrap="square" rtlCol="1">
            <a:spAutoFit/>
          </a:bodyPr>
          <a:lstStyle/>
          <a:p>
            <a:pPr algn="ctr"/>
            <a:r>
              <a:rPr lang="he-IL" sz="3600" b="1" dirty="0">
                <a:latin typeface="David" panose="020E0502060401010101" pitchFamily="34" charset="-79"/>
                <a:cs typeface="David" panose="020E0502060401010101" pitchFamily="34" charset="-79"/>
              </a:rPr>
              <a:t>אבני הדרך לתשלום שכ"ט</a:t>
            </a:r>
          </a:p>
        </p:txBody>
      </p:sp>
      <p:sp>
        <p:nvSpPr>
          <p:cNvPr id="5" name="מציין מיקום תוכן 4">
            <a:extLst>
              <a:ext uri="{FF2B5EF4-FFF2-40B4-BE49-F238E27FC236}">
                <a16:creationId xmlns:a16="http://schemas.microsoft.com/office/drawing/2014/main" id="{FAE4B1F9-DED5-D1FB-33DE-FF0810DA8F3F}"/>
              </a:ext>
            </a:extLst>
          </p:cNvPr>
          <p:cNvSpPr>
            <a:spLocks noGrp="1"/>
          </p:cNvSpPr>
          <p:nvPr>
            <p:ph idx="1"/>
          </p:nvPr>
        </p:nvSpPr>
        <p:spPr>
          <a:xfrm>
            <a:off x="596002" y="1187517"/>
            <a:ext cx="11389456" cy="5341620"/>
          </a:xfrm>
        </p:spPr>
        <p:txBody>
          <a:bodyPr>
            <a:noAutofit/>
          </a:bodyPr>
          <a:lstStyle/>
          <a:p>
            <a:pPr marL="0" indent="0">
              <a:lnSpc>
                <a:spcPct val="100000"/>
              </a:lnSpc>
              <a:buNone/>
            </a:pPr>
            <a:r>
              <a:rPr lang="he-IL" altLang="he-IL" b="1" u="sng" dirty="0">
                <a:latin typeface="David" panose="020E0502060401010101" pitchFamily="34" charset="-79"/>
                <a:cs typeface="David" panose="020E0502060401010101" pitchFamily="34" charset="-79"/>
              </a:rPr>
              <a:t>שכר טרחת עורך יהיה אחד מאלה:</a:t>
            </a:r>
          </a:p>
          <a:p>
            <a:pPr lvl="1">
              <a:lnSpc>
                <a:spcPct val="100000"/>
              </a:lnSpc>
              <a:buFont typeface="Wingdings" panose="05000000000000000000" pitchFamily="2" charset="2"/>
              <a:buChar char="v"/>
            </a:pPr>
            <a:r>
              <a:rPr lang="he-IL" altLang="he-IL" sz="2800" dirty="0">
                <a:latin typeface="David" panose="020E0502060401010101" pitchFamily="34" charset="-79"/>
                <a:cs typeface="David" panose="020E0502060401010101" pitchFamily="34" charset="-79"/>
              </a:rPr>
              <a:t>סכום קבוע בגין כל דירה/יחידה קיימת. 	</a:t>
            </a:r>
            <a:endParaRPr lang="en-US" altLang="he-IL" sz="2800" dirty="0">
              <a:latin typeface="David" panose="020E0502060401010101" pitchFamily="34" charset="-79"/>
              <a:cs typeface="David" panose="020E0502060401010101" pitchFamily="34" charset="-79"/>
            </a:endParaRPr>
          </a:p>
          <a:p>
            <a:pPr lvl="1" algn="just">
              <a:lnSpc>
                <a:spcPct val="100000"/>
              </a:lnSpc>
              <a:buFont typeface="Wingdings" panose="05000000000000000000" pitchFamily="2" charset="2"/>
              <a:buChar char="v"/>
            </a:pPr>
            <a:r>
              <a:rPr lang="he-IL" altLang="he-IL" sz="2800" dirty="0">
                <a:latin typeface="David" panose="020E0502060401010101" pitchFamily="34" charset="-79"/>
                <a:cs typeface="David" panose="020E0502060401010101" pitchFamily="34" charset="-79"/>
              </a:rPr>
              <a:t>אחוז משוויין של כל דירות התמורה שיקבלו בעלי הזכויות במסגרת הפרויקט, לפי שווי השוק שלהן כדירות חדשות.</a:t>
            </a:r>
          </a:p>
          <a:p>
            <a:pPr lvl="1" algn="just">
              <a:lnSpc>
                <a:spcPct val="100000"/>
              </a:lnSpc>
              <a:buFont typeface="Wingdings" panose="05000000000000000000" pitchFamily="2" charset="2"/>
              <a:buChar char="v"/>
            </a:pPr>
            <a:r>
              <a:rPr lang="he-IL" altLang="he-IL" sz="2800" dirty="0">
                <a:latin typeface="David" panose="020E0502060401010101" pitchFamily="34" charset="-79"/>
                <a:cs typeface="David" panose="020E0502060401010101" pitchFamily="34" charset="-79"/>
              </a:rPr>
              <a:t>אחוז משוויין של הדירות החדשות שימכור היזם.</a:t>
            </a:r>
            <a:endParaRPr lang="en-US" altLang="he-IL" sz="2800" dirty="0">
              <a:latin typeface="David" panose="020E0502060401010101" pitchFamily="34" charset="-79"/>
              <a:cs typeface="David" panose="020E0502060401010101" pitchFamily="34" charset="-79"/>
            </a:endParaRPr>
          </a:p>
          <a:p>
            <a:pPr lvl="1" algn="just">
              <a:lnSpc>
                <a:spcPct val="100000"/>
              </a:lnSpc>
              <a:buFont typeface="Wingdings" panose="05000000000000000000" pitchFamily="2" charset="2"/>
              <a:buChar char="v"/>
            </a:pPr>
            <a:r>
              <a:rPr lang="he-IL" altLang="he-IL" sz="2800" dirty="0">
                <a:latin typeface="David" panose="020E0502060401010101" pitchFamily="34" charset="-79"/>
                <a:cs typeface="David" panose="020E0502060401010101" pitchFamily="34" charset="-79"/>
              </a:rPr>
              <a:t>סכום קבוע בגין כל דירה קיימת בתוספת אחוז משוויין של כל הדירות התמורה שיקבלו בעלי הזכויות במסגרת הפרויקט, לפי שווי השוק שלהן כדירות חדשות, כפי שייקבע לצורך הנפקת ערבויות חוק המכר. </a:t>
            </a:r>
          </a:p>
          <a:p>
            <a:pPr marL="0" indent="0" algn="ctr">
              <a:lnSpc>
                <a:spcPct val="100000"/>
              </a:lnSpc>
              <a:buNone/>
            </a:pPr>
            <a:r>
              <a:rPr lang="he-IL" altLang="he-IL" b="1" dirty="0">
                <a:latin typeface="David" panose="020E0502060401010101" pitchFamily="34" charset="-79"/>
                <a:cs typeface="David" panose="020E0502060401010101" pitchFamily="34" charset="-79"/>
              </a:rPr>
              <a:t>במקרה שקובעים סכום קבוע, רצוי לדרוש כי שכר הטרחה יישא הפרשי הצמדה לשיעור העלייה במדד המחירים לצרכן הידוע במועד חתימת הסכם זה ועד המדד שיהיה ידוע במועד ביצוע כל אחד מהתשלומים בפועל. </a:t>
            </a:r>
            <a:endParaRPr lang="en-US" altLang="he-IL" b="1" dirty="0">
              <a:latin typeface="David" panose="020E0502060401010101" pitchFamily="34" charset="-79"/>
              <a:cs typeface="David" panose="020E0502060401010101" pitchFamily="34" charset="-79"/>
            </a:endParaRPr>
          </a:p>
          <a:p>
            <a:pPr marL="0" indent="0" algn="ctr">
              <a:lnSpc>
                <a:spcPct val="100000"/>
              </a:lnSpc>
              <a:buNone/>
            </a:pPr>
            <a:endParaRPr lang="he-IL" sz="4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087590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395A974D-C342-4BDD-6754-FE3E03EC6B80}"/>
              </a:ext>
            </a:extLst>
          </p:cNvPr>
          <p:cNvSpPr txBox="1"/>
          <p:nvPr/>
        </p:nvSpPr>
        <p:spPr>
          <a:xfrm>
            <a:off x="6685471" y="0"/>
            <a:ext cx="4597879" cy="646331"/>
          </a:xfrm>
          <a:prstGeom prst="rect">
            <a:avLst/>
          </a:prstGeom>
          <a:solidFill>
            <a:schemeClr val="accent4">
              <a:lumMod val="60000"/>
              <a:lumOff val="40000"/>
            </a:schemeClr>
          </a:solidFill>
          <a:ln>
            <a:solidFill>
              <a:schemeClr val="accent5">
                <a:lumMod val="40000"/>
                <a:lumOff val="60000"/>
              </a:schemeClr>
            </a:solidFill>
          </a:ln>
          <a:effectLst>
            <a:outerShdw blurRad="76200" dist="12700" dir="8100000" sy="-23000" kx="800400" algn="br" rotWithShape="0">
              <a:prstClr val="black">
                <a:alpha val="20000"/>
              </a:prstClr>
            </a:outerShdw>
          </a:effectLst>
        </p:spPr>
        <p:txBody>
          <a:bodyPr wrap="square" rtlCol="1">
            <a:spAutoFit/>
          </a:bodyPr>
          <a:lstStyle/>
          <a:p>
            <a:pPr algn="ctr"/>
            <a:r>
              <a:rPr lang="he-IL" sz="3600" b="1" dirty="0">
                <a:latin typeface="David" panose="020E0502060401010101" pitchFamily="34" charset="-79"/>
                <a:cs typeface="David" panose="020E0502060401010101" pitchFamily="34" charset="-79"/>
              </a:rPr>
              <a:t>אבני הדרך לתשלום שכ"ט</a:t>
            </a:r>
          </a:p>
        </p:txBody>
      </p:sp>
      <p:sp>
        <p:nvSpPr>
          <p:cNvPr id="5" name="מציין מיקום תוכן 4">
            <a:extLst>
              <a:ext uri="{FF2B5EF4-FFF2-40B4-BE49-F238E27FC236}">
                <a16:creationId xmlns:a16="http://schemas.microsoft.com/office/drawing/2014/main" id="{FAE4B1F9-DED5-D1FB-33DE-FF0810DA8F3F}"/>
              </a:ext>
            </a:extLst>
          </p:cNvPr>
          <p:cNvSpPr>
            <a:spLocks noGrp="1"/>
          </p:cNvSpPr>
          <p:nvPr>
            <p:ph idx="1"/>
          </p:nvPr>
        </p:nvSpPr>
        <p:spPr>
          <a:xfrm>
            <a:off x="628086" y="1331896"/>
            <a:ext cx="11389456" cy="4876399"/>
          </a:xfrm>
        </p:spPr>
        <p:txBody>
          <a:bodyPr>
            <a:noAutofit/>
          </a:bodyPr>
          <a:lstStyle/>
          <a:p>
            <a:pPr marL="0" indent="0" algn="just">
              <a:lnSpc>
                <a:spcPct val="100000"/>
              </a:lnSpc>
              <a:buNone/>
              <a:defRPr/>
            </a:pPr>
            <a:r>
              <a:rPr lang="he-IL" b="1" u="sng" dirty="0">
                <a:latin typeface="David" panose="020E0502060401010101" pitchFamily="34" charset="-79"/>
                <a:cs typeface="David" panose="020E0502060401010101" pitchFamily="34" charset="-79"/>
              </a:rPr>
              <a:t>שכר הטרחה ישולם לעורך הדין לאחר התקיים כל אחד מהשלבים הבאים:</a:t>
            </a:r>
          </a:p>
          <a:p>
            <a:pPr marL="65087" indent="0">
              <a:lnSpc>
                <a:spcPct val="100000"/>
              </a:lnSpc>
              <a:buFont typeface="Wingdings 2" panose="05020102010507070707" pitchFamily="18" charset="2"/>
              <a:buNone/>
              <a:defRPr/>
            </a:pPr>
            <a:endParaRPr lang="en-US" dirty="0">
              <a:latin typeface="David" panose="020E0502060401010101" pitchFamily="34" charset="-79"/>
              <a:cs typeface="David" panose="020E0502060401010101" pitchFamily="34" charset="-79"/>
            </a:endParaRPr>
          </a:p>
          <a:p>
            <a:pPr lvl="1" algn="just">
              <a:lnSpc>
                <a:spcPct val="100000"/>
              </a:lnSpc>
              <a:buFont typeface="Wingdings" panose="05000000000000000000" pitchFamily="2" charset="2"/>
              <a:buChar char="v"/>
              <a:defRPr/>
            </a:pPr>
            <a:r>
              <a:rPr lang="he-IL" sz="2800" dirty="0">
                <a:latin typeface="David" panose="020E0502060401010101" pitchFamily="34" charset="-79"/>
                <a:cs typeface="David" panose="020E0502060401010101" pitchFamily="34" charset="-79"/>
              </a:rPr>
              <a:t>עם השלמת הליך הבחירה של היזם על ידי בעלי הזכויות, ככל שעורך הדין ליווה את בעלי הזכויות בהליך זה.  </a:t>
            </a:r>
            <a:endParaRPr lang="en-US" sz="2800" dirty="0">
              <a:latin typeface="David" panose="020E0502060401010101" pitchFamily="34" charset="-79"/>
              <a:cs typeface="David" panose="020E0502060401010101" pitchFamily="34" charset="-79"/>
            </a:endParaRPr>
          </a:p>
          <a:p>
            <a:pPr lvl="1" algn="just">
              <a:lnSpc>
                <a:spcPct val="100000"/>
              </a:lnSpc>
              <a:buFont typeface="Wingdings" panose="05000000000000000000" pitchFamily="2" charset="2"/>
              <a:buChar char="v"/>
              <a:defRPr/>
            </a:pPr>
            <a:r>
              <a:rPr lang="he-IL" sz="2800" dirty="0">
                <a:latin typeface="David" panose="020E0502060401010101" pitchFamily="34" charset="-79"/>
                <a:cs typeface="David" panose="020E0502060401010101" pitchFamily="34" charset="-79"/>
              </a:rPr>
              <a:t>עם העברת טיוטה ראשונה של הסכם מחייב בין היזם לבעלי הזכויות על ידי עורך הדין או העברת התייחסות עורך הדין לטיוטה כאמור שנשלחה על ידי היזם. </a:t>
            </a:r>
            <a:endParaRPr lang="en-US" sz="2800" dirty="0">
              <a:latin typeface="David" panose="020E0502060401010101" pitchFamily="34" charset="-79"/>
              <a:cs typeface="David" panose="020E0502060401010101" pitchFamily="34" charset="-79"/>
            </a:endParaRPr>
          </a:p>
          <a:p>
            <a:pPr lvl="1" algn="just">
              <a:lnSpc>
                <a:spcPct val="100000"/>
              </a:lnSpc>
              <a:buFont typeface="Wingdings" panose="05000000000000000000" pitchFamily="2" charset="2"/>
              <a:buChar char="v"/>
              <a:defRPr/>
            </a:pPr>
            <a:r>
              <a:rPr lang="he-IL" sz="2800" dirty="0">
                <a:latin typeface="David" panose="020E0502060401010101" pitchFamily="34" charset="-79"/>
                <a:cs typeface="David" panose="020E0502060401010101" pitchFamily="34" charset="-79"/>
              </a:rPr>
              <a:t>עם חתימת אחוז מסוים בעלי הזכויות של מהדירות הקיימות בפרויקט; </a:t>
            </a:r>
            <a:endParaRPr lang="en-US" sz="2800" dirty="0">
              <a:latin typeface="David" panose="020E0502060401010101" pitchFamily="34" charset="-79"/>
              <a:cs typeface="David" panose="020E0502060401010101" pitchFamily="34" charset="-79"/>
            </a:endParaRPr>
          </a:p>
          <a:p>
            <a:pPr lvl="1" algn="just">
              <a:lnSpc>
                <a:spcPct val="100000"/>
              </a:lnSpc>
              <a:buFont typeface="Wingdings" panose="05000000000000000000" pitchFamily="2" charset="2"/>
              <a:buChar char="v"/>
              <a:defRPr/>
            </a:pPr>
            <a:r>
              <a:rPr lang="he-IL" sz="2800" dirty="0">
                <a:latin typeface="David" panose="020E0502060401010101" pitchFamily="34" charset="-79"/>
                <a:cs typeface="David" panose="020E0502060401010101" pitchFamily="34" charset="-79"/>
              </a:rPr>
              <a:t>עם חתימת הרוב הנדרש ע"פ הדין להגשת תביעה נגד בעלי זכויות סרבנים; </a:t>
            </a:r>
            <a:endParaRPr lang="en-US" sz="2800" dirty="0">
              <a:latin typeface="David" panose="020E0502060401010101" pitchFamily="34" charset="-79"/>
              <a:cs typeface="David" panose="020E0502060401010101" pitchFamily="34" charset="-79"/>
            </a:endParaRPr>
          </a:p>
          <a:p>
            <a:pPr lvl="1" algn="just">
              <a:lnSpc>
                <a:spcPct val="100000"/>
              </a:lnSpc>
              <a:buFont typeface="Wingdings" panose="05000000000000000000" pitchFamily="2" charset="2"/>
              <a:buChar char="v"/>
              <a:defRPr/>
            </a:pPr>
            <a:r>
              <a:rPr lang="he-IL" sz="2800" dirty="0">
                <a:latin typeface="David" panose="020E0502060401010101" pitchFamily="34" charset="-79"/>
                <a:cs typeface="David" panose="020E0502060401010101" pitchFamily="34" charset="-79"/>
              </a:rPr>
              <a:t>עם ההחלטה להפקיד את התב"ע החדשה לפרויקט ע"י מוסד התכנון המוסמך; </a:t>
            </a:r>
            <a:endParaRPr lang="en-US" sz="2800" dirty="0">
              <a:latin typeface="David" panose="020E0502060401010101" pitchFamily="34" charset="-79"/>
              <a:cs typeface="David" panose="020E0502060401010101" pitchFamily="34" charset="-79"/>
            </a:endParaRPr>
          </a:p>
          <a:p>
            <a:pPr marL="0" indent="0" algn="ctr">
              <a:lnSpc>
                <a:spcPct val="100000"/>
              </a:lnSpc>
              <a:buNone/>
            </a:pPr>
            <a:endParaRPr lang="he-IL" sz="4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731514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אבני דרך - לוסי בידרמן צור - דף הבית">
            <a:extLst>
              <a:ext uri="{FF2B5EF4-FFF2-40B4-BE49-F238E27FC236}">
                <a16:creationId xmlns:a16="http://schemas.microsoft.com/office/drawing/2014/main" id="{7FB4ACF9-B559-5D96-E9D5-E46407167443}"/>
              </a:ext>
            </a:extLst>
          </p:cNvPr>
          <p:cNvPicPr>
            <a:picLocks noChangeAspect="1" noChangeArrowheads="1"/>
          </p:cNvPicPr>
          <p:nvPr/>
        </p:nvPicPr>
        <p:blipFill>
          <a:blip r:embed="rId2">
            <a:duotone>
              <a:prstClr val="black"/>
              <a:srgbClr val="D9C3A5">
                <a:tint val="50000"/>
                <a:satMod val="180000"/>
              </a:srgbClr>
            </a:duotone>
            <a:alphaModFix amt="61000"/>
            <a:extLst>
              <a:ext uri="{BEBA8EAE-BF5A-486C-A8C5-ECC9F3942E4B}">
                <a14:imgProps xmlns:a14="http://schemas.microsoft.com/office/drawing/2010/main">
                  <a14:imgLayer r:embed="rId3">
                    <a14:imgEffect>
                      <a14:colorTemperature colorTemp="115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80214" y="397978"/>
            <a:ext cx="5801898" cy="2496170"/>
          </a:xfrm>
          <a:prstGeom prst="rect">
            <a:avLst/>
          </a:prstGeom>
          <a:noFill/>
          <a:effectLst>
            <a:softEdge rad="215900"/>
          </a:effectLst>
          <a:extLst>
            <a:ext uri="{909E8E84-426E-40DD-AFC4-6F175D3DCCD1}">
              <a14:hiddenFill xmlns:a14="http://schemas.microsoft.com/office/drawing/2010/main">
                <a:solidFill>
                  <a:srgbClr val="FFFFFF"/>
                </a:solidFill>
              </a14:hiddenFill>
            </a:ext>
          </a:extLst>
        </p:spPr>
      </p:pic>
      <p:sp>
        <p:nvSpPr>
          <p:cNvPr id="4" name="תיבת טקסט 3">
            <a:extLst>
              <a:ext uri="{FF2B5EF4-FFF2-40B4-BE49-F238E27FC236}">
                <a16:creationId xmlns:a16="http://schemas.microsoft.com/office/drawing/2014/main" id="{395A974D-C342-4BDD-6754-FE3E03EC6B80}"/>
              </a:ext>
            </a:extLst>
          </p:cNvPr>
          <p:cNvSpPr txBox="1"/>
          <p:nvPr/>
        </p:nvSpPr>
        <p:spPr>
          <a:xfrm>
            <a:off x="6685471" y="0"/>
            <a:ext cx="4597879" cy="646331"/>
          </a:xfrm>
          <a:prstGeom prst="rect">
            <a:avLst/>
          </a:prstGeom>
          <a:solidFill>
            <a:schemeClr val="accent4">
              <a:lumMod val="60000"/>
              <a:lumOff val="40000"/>
            </a:schemeClr>
          </a:solidFill>
          <a:ln>
            <a:solidFill>
              <a:schemeClr val="accent5">
                <a:lumMod val="40000"/>
                <a:lumOff val="60000"/>
              </a:schemeClr>
            </a:solidFill>
          </a:ln>
          <a:effectLst>
            <a:outerShdw blurRad="76200" dist="12700" dir="8100000" sy="-23000" kx="800400" algn="br" rotWithShape="0">
              <a:prstClr val="black">
                <a:alpha val="20000"/>
              </a:prstClr>
            </a:outerShdw>
          </a:effectLst>
        </p:spPr>
        <p:txBody>
          <a:bodyPr wrap="square" rtlCol="1">
            <a:spAutoFit/>
          </a:bodyPr>
          <a:lstStyle/>
          <a:p>
            <a:pPr algn="ctr"/>
            <a:r>
              <a:rPr lang="he-IL" sz="3600" b="1" dirty="0">
                <a:latin typeface="David" panose="020E0502060401010101" pitchFamily="34" charset="-79"/>
                <a:cs typeface="David" panose="020E0502060401010101" pitchFamily="34" charset="-79"/>
              </a:rPr>
              <a:t>אבני הדרך לתשלום שכ"ט</a:t>
            </a:r>
          </a:p>
        </p:txBody>
      </p:sp>
      <p:sp>
        <p:nvSpPr>
          <p:cNvPr id="5" name="מציין מיקום תוכן 4">
            <a:extLst>
              <a:ext uri="{FF2B5EF4-FFF2-40B4-BE49-F238E27FC236}">
                <a16:creationId xmlns:a16="http://schemas.microsoft.com/office/drawing/2014/main" id="{FAE4B1F9-DED5-D1FB-33DE-FF0810DA8F3F}"/>
              </a:ext>
            </a:extLst>
          </p:cNvPr>
          <p:cNvSpPr>
            <a:spLocks noGrp="1"/>
          </p:cNvSpPr>
          <p:nvPr>
            <p:ph idx="1"/>
          </p:nvPr>
        </p:nvSpPr>
        <p:spPr>
          <a:xfrm>
            <a:off x="802746" y="2496255"/>
            <a:ext cx="11079241" cy="3878926"/>
          </a:xfrm>
        </p:spPr>
        <p:txBody>
          <a:bodyPr>
            <a:noAutofit/>
          </a:bodyPr>
          <a:lstStyle/>
          <a:p>
            <a:pPr lvl="1" algn="just">
              <a:lnSpc>
                <a:spcPct val="100000"/>
              </a:lnSpc>
              <a:buFont typeface="Wingdings" panose="05000000000000000000" pitchFamily="2" charset="2"/>
              <a:buChar char="v"/>
              <a:defRPr/>
            </a:pPr>
            <a:r>
              <a:rPr lang="he-IL" altLang="he-IL" sz="2800" dirty="0">
                <a:latin typeface="David" panose="020E0502060401010101" pitchFamily="34" charset="-79"/>
                <a:cs typeface="David" panose="020E0502060401010101" pitchFamily="34" charset="-79"/>
              </a:rPr>
              <a:t>עם אישור התב"ע החדשה לפרויקט;</a:t>
            </a:r>
          </a:p>
          <a:p>
            <a:pPr lvl="1" algn="just">
              <a:lnSpc>
                <a:spcPct val="100000"/>
              </a:lnSpc>
              <a:buFont typeface="Wingdings" panose="05000000000000000000" pitchFamily="2" charset="2"/>
              <a:buChar char="v"/>
              <a:defRPr/>
            </a:pPr>
            <a:r>
              <a:rPr lang="he-IL" altLang="he-IL" sz="2800" dirty="0">
                <a:latin typeface="David" panose="020E0502060401010101" pitchFamily="34" charset="-79"/>
                <a:cs typeface="David" panose="020E0502060401010101" pitchFamily="34" charset="-79"/>
              </a:rPr>
              <a:t>עם קבלת החלטה בדבר מתן היתר בנייה לפרויקט;</a:t>
            </a:r>
          </a:p>
          <a:p>
            <a:pPr lvl="1" algn="just">
              <a:lnSpc>
                <a:spcPct val="100000"/>
              </a:lnSpc>
              <a:buFont typeface="Wingdings" panose="05000000000000000000" pitchFamily="2" charset="2"/>
              <a:buChar char="v"/>
              <a:defRPr/>
            </a:pPr>
            <a:r>
              <a:rPr lang="he-IL" altLang="he-IL" sz="2800" dirty="0">
                <a:latin typeface="David" panose="020E0502060401010101" pitchFamily="34" charset="-79"/>
                <a:cs typeface="David" panose="020E0502060401010101" pitchFamily="34" charset="-79"/>
              </a:rPr>
              <a:t>עם קבלת היתר בנייה לפרויקט;</a:t>
            </a:r>
          </a:p>
          <a:p>
            <a:pPr lvl="1" algn="just">
              <a:lnSpc>
                <a:spcPct val="100000"/>
              </a:lnSpc>
              <a:buFont typeface="Wingdings" panose="05000000000000000000" pitchFamily="2" charset="2"/>
              <a:buChar char="v"/>
              <a:defRPr/>
            </a:pPr>
            <a:r>
              <a:rPr lang="he-IL" altLang="he-IL" sz="2800" dirty="0">
                <a:latin typeface="David" panose="020E0502060401010101" pitchFamily="34" charset="-79"/>
                <a:cs typeface="David" panose="020E0502060401010101" pitchFamily="34" charset="-79"/>
              </a:rPr>
              <a:t>במועד פינוי כל הדירות הקיימות בפרויקט ומסירת החזקה בהן לידי היזם. </a:t>
            </a:r>
          </a:p>
          <a:p>
            <a:pPr lvl="1" algn="just">
              <a:lnSpc>
                <a:spcPct val="100000"/>
              </a:lnSpc>
              <a:buFont typeface="Wingdings" panose="05000000000000000000" pitchFamily="2" charset="2"/>
              <a:buChar char="v"/>
              <a:defRPr/>
            </a:pPr>
            <a:r>
              <a:rPr lang="he-IL" altLang="he-IL" sz="2800" dirty="0">
                <a:latin typeface="David" panose="020E0502060401010101" pitchFamily="34" charset="-79"/>
                <a:cs typeface="David" panose="020E0502060401010101" pitchFamily="34" charset="-79"/>
              </a:rPr>
              <a:t>במועד שבו תימסר לכל בעלי הזכויות בפרויקט או בשלב בפרויקט חזקה בדירותיהם החדשות ובעסקת חיזוק – במועד השלמת עבודות החיזוק. </a:t>
            </a:r>
          </a:p>
          <a:p>
            <a:pPr lvl="1" algn="just">
              <a:lnSpc>
                <a:spcPct val="100000"/>
              </a:lnSpc>
              <a:buFont typeface="Wingdings" panose="05000000000000000000" pitchFamily="2" charset="2"/>
              <a:buChar char="v"/>
              <a:defRPr/>
            </a:pPr>
            <a:r>
              <a:rPr lang="he-IL" altLang="he-IL" sz="2800" dirty="0">
                <a:latin typeface="David" panose="020E0502060401010101" pitchFamily="34" charset="-79"/>
                <a:cs typeface="David" panose="020E0502060401010101" pitchFamily="34" charset="-79"/>
              </a:rPr>
              <a:t>היתרה - לאחר רישום צו הבית המשותף של הבניינים החדשים בפרויקט.</a:t>
            </a:r>
          </a:p>
          <a:p>
            <a:pPr algn="ctr">
              <a:lnSpc>
                <a:spcPct val="100000"/>
              </a:lnSpc>
              <a:buFont typeface="Wingdings" panose="05000000000000000000" pitchFamily="2" charset="2"/>
              <a:buChar char="v"/>
            </a:pPr>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433567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395A974D-C342-4BDD-6754-FE3E03EC6B80}"/>
              </a:ext>
            </a:extLst>
          </p:cNvPr>
          <p:cNvSpPr txBox="1"/>
          <p:nvPr/>
        </p:nvSpPr>
        <p:spPr>
          <a:xfrm>
            <a:off x="6685471" y="0"/>
            <a:ext cx="4597879" cy="707886"/>
          </a:xfrm>
          <a:prstGeom prst="rect">
            <a:avLst/>
          </a:prstGeom>
          <a:solidFill>
            <a:schemeClr val="accent4">
              <a:lumMod val="60000"/>
              <a:lumOff val="40000"/>
            </a:schemeClr>
          </a:solidFill>
          <a:ln>
            <a:solidFill>
              <a:schemeClr val="accent5">
                <a:lumMod val="40000"/>
                <a:lumOff val="60000"/>
              </a:schemeClr>
            </a:solidFill>
          </a:ln>
          <a:effectLst>
            <a:outerShdw blurRad="76200" dist="12700" dir="8100000" sy="-23000" kx="800400" algn="br" rotWithShape="0">
              <a:prstClr val="black">
                <a:alpha val="20000"/>
              </a:prstClr>
            </a:outerShdw>
          </a:effectLst>
        </p:spPr>
        <p:txBody>
          <a:bodyPr wrap="square" rtlCol="1">
            <a:spAutoFit/>
          </a:bodyPr>
          <a:lstStyle/>
          <a:p>
            <a:pPr algn="ctr"/>
            <a:r>
              <a:rPr lang="he-IL" sz="4000" b="1" dirty="0">
                <a:latin typeface="David" panose="020E0502060401010101" pitchFamily="34" charset="-79"/>
                <a:cs typeface="David" panose="020E0502060401010101" pitchFamily="34" charset="-79"/>
              </a:rPr>
              <a:t>הרצאה מס' 2</a:t>
            </a:r>
          </a:p>
        </p:txBody>
      </p:sp>
      <p:sp>
        <p:nvSpPr>
          <p:cNvPr id="5" name="מציין מיקום תוכן 4">
            <a:extLst>
              <a:ext uri="{FF2B5EF4-FFF2-40B4-BE49-F238E27FC236}">
                <a16:creationId xmlns:a16="http://schemas.microsoft.com/office/drawing/2014/main" id="{FAE4B1F9-DED5-D1FB-33DE-FF0810DA8F3F}"/>
              </a:ext>
            </a:extLst>
          </p:cNvPr>
          <p:cNvSpPr>
            <a:spLocks noGrp="1"/>
          </p:cNvSpPr>
          <p:nvPr>
            <p:ph idx="1"/>
          </p:nvPr>
        </p:nvSpPr>
        <p:spPr>
          <a:xfrm>
            <a:off x="1874982" y="2443018"/>
            <a:ext cx="10133803" cy="2143991"/>
          </a:xfrm>
        </p:spPr>
        <p:txBody>
          <a:bodyPr>
            <a:noAutofit/>
          </a:bodyPr>
          <a:lstStyle/>
          <a:p>
            <a:pPr marL="114300" lvl="1" indent="0" algn="ctr">
              <a:lnSpc>
                <a:spcPct val="100000"/>
              </a:lnSpc>
              <a:buNone/>
            </a:pPr>
            <a:r>
              <a:rPr lang="he-IL" sz="12000" b="1" dirty="0">
                <a:solidFill>
                  <a:schemeClr val="bg2">
                    <a:lumMod val="25000"/>
                  </a:schemeClr>
                </a:solidFill>
                <a:latin typeface="David" panose="020E0502060401010101" pitchFamily="34" charset="-79"/>
                <a:cs typeface="David" panose="020E0502060401010101" pitchFamily="34" charset="-79"/>
              </a:rPr>
              <a:t>שאלות</a:t>
            </a:r>
          </a:p>
        </p:txBody>
      </p:sp>
      <mc:AlternateContent xmlns:mc="http://schemas.openxmlformats.org/markup-compatibility/2006">
        <mc:Choice xmlns:am3d="http://schemas.microsoft.com/office/drawing/2017/model3d" Requires="am3d">
          <p:graphicFrame>
            <p:nvGraphicFramePr>
              <p:cNvPr id="3" name="מודל תלת-ממד 2" descr="Dark Gray Question mark">
                <a:extLst>
                  <a:ext uri="{FF2B5EF4-FFF2-40B4-BE49-F238E27FC236}">
                    <a16:creationId xmlns:a16="http://schemas.microsoft.com/office/drawing/2014/main" id="{DE2FDD79-A926-69C1-AD11-0D22C5663E7D}"/>
                  </a:ext>
                </a:extLst>
              </p:cNvPr>
              <p:cNvGraphicFramePr>
                <a:graphicFrameLocks noChangeAspect="1"/>
              </p:cNvGraphicFramePr>
              <p:nvPr>
                <p:extLst>
                  <p:ext uri="{D42A27DB-BD31-4B8C-83A1-F6EECF244321}">
                    <p14:modId xmlns:p14="http://schemas.microsoft.com/office/powerpoint/2010/main" val="45966459"/>
                  </p:ext>
                </p:extLst>
              </p:nvPr>
            </p:nvGraphicFramePr>
            <p:xfrm>
              <a:off x="1394427" y="1011361"/>
              <a:ext cx="2926113" cy="5188683"/>
            </p:xfrm>
            <a:graphic>
              <a:graphicData uri="http://schemas.microsoft.com/office/drawing/2017/model3d">
                <am3d:model3d r:embed="rId2">
                  <am3d:spPr>
                    <a:xfrm>
                      <a:off x="0" y="0"/>
                      <a:ext cx="2926113" cy="5188683"/>
                    </a:xfrm>
                    <a:prstGeom prst="rect">
                      <a:avLst/>
                    </a:prstGeom>
                    <a:noFill/>
                    <a:effectLst>
                      <a:softEdge rad="0"/>
                    </a:effectLst>
                  </am3d:spPr>
                  <am3d:camera>
                    <am3d:pos x="0" y="0" z="55389530"/>
                    <am3d:up dx="0" dy="36000000" dz="0"/>
                    <am3d:lookAt x="0" y="0" z="0"/>
                    <am3d:perspective fov="2700000"/>
                  </am3d:camera>
                  <am3d:trans>
                    <am3d:meterPerModelUnit n="3517042" d="1000000"/>
                    <am3d:preTrans dx="0" dy="-18004113" dz="-4973"/>
                    <am3d:scale>
                      <am3d:sx n="1000000" d="1000000"/>
                      <am3d:sy n="1000000" d="1000000"/>
                      <am3d:sz n="1000000" d="1000000"/>
                    </am3d:scale>
                    <am3d:rot ax="621342" ay="2383411" az="399659"/>
                    <am3d:postTrans dx="0" dy="0" dz="0"/>
                  </am3d:trans>
                  <am3d:raster rName="Office3DRenderer" rVer="16.0.8326">
                    <am3d:blip r:embed="rId3"/>
                  </am3d:raster>
                  <am3d:objViewport viewportSz="618943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מודל תלת-ממד 2" descr="Dark Gray Question mark">
                <a:extLst>
                  <a:ext uri="{FF2B5EF4-FFF2-40B4-BE49-F238E27FC236}">
                    <a16:creationId xmlns:a16="http://schemas.microsoft.com/office/drawing/2014/main" id="{DE2FDD79-A926-69C1-AD11-0D22C5663E7D}"/>
                  </a:ext>
                </a:extLst>
              </p:cNvPr>
              <p:cNvPicPr>
                <a:picLocks noGrp="1" noRot="1" noChangeAspect="1" noMove="1" noResize="1" noEditPoints="1" noAdjustHandles="1" noChangeArrowheads="1" noChangeShapeType="1" noCrop="1"/>
              </p:cNvPicPr>
              <p:nvPr/>
            </p:nvPicPr>
            <p:blipFill>
              <a:blip r:embed="rId3"/>
              <a:stretch>
                <a:fillRect/>
              </a:stretch>
            </p:blipFill>
            <p:spPr>
              <a:xfrm>
                <a:off x="1394427" y="1011361"/>
                <a:ext cx="2926113" cy="5188683"/>
              </a:xfrm>
              <a:prstGeom prst="rect">
                <a:avLst/>
              </a:prstGeom>
              <a:noFill/>
              <a:effectLst>
                <a:softEdge rad="0"/>
              </a:effectLst>
            </p:spPr>
          </p:pic>
        </mc:Fallback>
      </mc:AlternateContent>
    </p:spTree>
    <p:extLst>
      <p:ext uri="{BB962C8B-B14F-4D97-AF65-F5344CB8AC3E}">
        <p14:creationId xmlns:p14="http://schemas.microsoft.com/office/powerpoint/2010/main" val="3628642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C063C17-61B3-82AC-8590-85CF0B447CA2}"/>
              </a:ext>
            </a:extLst>
          </p:cNvPr>
          <p:cNvSpPr>
            <a:spLocks noGrp="1"/>
          </p:cNvSpPr>
          <p:nvPr>
            <p:ph type="title"/>
          </p:nvPr>
        </p:nvSpPr>
        <p:spPr/>
        <p:txBody>
          <a:bodyPr>
            <a:noAutofit/>
          </a:bodyPr>
          <a:lstStyle/>
          <a:p>
            <a:pPr algn="ctr"/>
            <a:r>
              <a:rPr lang="he-IL" sz="8800" b="1" dirty="0">
                <a:latin typeface="David" panose="020E0502060401010101" pitchFamily="34" charset="-79"/>
                <a:cs typeface="David" panose="020E0502060401010101" pitchFamily="34" charset="-79"/>
              </a:rPr>
              <a:t>התחדשות עירונית </a:t>
            </a:r>
          </a:p>
        </p:txBody>
      </p:sp>
      <p:sp>
        <p:nvSpPr>
          <p:cNvPr id="3" name="מציין מיקום תוכן 2">
            <a:extLst>
              <a:ext uri="{FF2B5EF4-FFF2-40B4-BE49-F238E27FC236}">
                <a16:creationId xmlns:a16="http://schemas.microsoft.com/office/drawing/2014/main" id="{E0574FA0-C320-F65F-43DD-DDC2D25F90BB}"/>
              </a:ext>
            </a:extLst>
          </p:cNvPr>
          <p:cNvSpPr>
            <a:spLocks noGrp="1"/>
          </p:cNvSpPr>
          <p:nvPr>
            <p:ph idx="1"/>
          </p:nvPr>
        </p:nvSpPr>
        <p:spPr>
          <a:xfrm>
            <a:off x="838200" y="1690688"/>
            <a:ext cx="10872537" cy="4957763"/>
          </a:xfrm>
        </p:spPr>
        <p:txBody>
          <a:bodyPr>
            <a:normAutofit/>
          </a:bodyPr>
          <a:lstStyle/>
          <a:p>
            <a:pPr algn="just">
              <a:lnSpc>
                <a:spcPct val="100000"/>
              </a:lnSpc>
              <a:buFont typeface="Wingdings" panose="05000000000000000000" pitchFamily="2" charset="2"/>
              <a:buChar char="v"/>
            </a:pPr>
            <a:r>
              <a:rPr lang="he-IL" dirty="0">
                <a:latin typeface="David" panose="020E0502060401010101" pitchFamily="34" charset="-79"/>
                <a:cs typeface="David" panose="020E0502060401010101" pitchFamily="34" charset="-79"/>
              </a:rPr>
              <a:t>התחדשות עירונית נתפסת ע"י המדינה ככלי מדיניות רב עצמה ובעל פוטנציאל להשגת מטרות מרחביות וחברתיות.</a:t>
            </a:r>
          </a:p>
          <a:p>
            <a:pPr algn="just">
              <a:lnSpc>
                <a:spcPct val="100000"/>
              </a:lnSpc>
              <a:buFont typeface="Wingdings" panose="05000000000000000000" pitchFamily="2" charset="2"/>
              <a:buChar char="v"/>
            </a:pPr>
            <a:r>
              <a:rPr lang="he-IL" dirty="0">
                <a:latin typeface="David" panose="020E0502060401010101" pitchFamily="34" charset="-79"/>
                <a:cs typeface="David" panose="020E0502060401010101" pitchFamily="34" charset="-79"/>
              </a:rPr>
              <a:t>התחדשות עירונית נתפסת ע"י המדינה ככלי מדיניות רב עצמה ובעל פוטנציאל להשגת מטרות מרחביות וחברתיות.</a:t>
            </a:r>
          </a:p>
          <a:p>
            <a:pPr algn="just">
              <a:lnSpc>
                <a:spcPct val="100000"/>
              </a:lnSpc>
              <a:buFont typeface="Wingdings" panose="05000000000000000000" pitchFamily="2" charset="2"/>
              <a:buChar char="v"/>
            </a:pPr>
            <a:r>
              <a:rPr lang="he-IL" dirty="0">
                <a:latin typeface="David" panose="020E0502060401010101" pitchFamily="34" charset="-79"/>
                <a:cs typeface="David" panose="020E0502060401010101" pitchFamily="34" charset="-79"/>
              </a:rPr>
              <a:t>עסקת התחדשות עירונית היא מורכת וכוללת סיכונים משמעותיים לכל המעורבים בה. לשם כך, בעלי הדירות/הנכסים זקוקים לליווי וייעוץ משפטי מתמשך לכל אורכו של הפרויקט.</a:t>
            </a:r>
          </a:p>
          <a:p>
            <a:endParaRPr lang="he-IL" dirty="0"/>
          </a:p>
        </p:txBody>
      </p:sp>
    </p:spTree>
    <p:extLst>
      <p:ext uri="{BB962C8B-B14F-4D97-AF65-F5344CB8AC3E}">
        <p14:creationId xmlns:p14="http://schemas.microsoft.com/office/powerpoint/2010/main" val="3895568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0C8C34D5-C11E-E024-6F57-784A24644DAC}"/>
              </a:ext>
            </a:extLst>
          </p:cNvPr>
          <p:cNvSpPr>
            <a:spLocks noGrp="1"/>
          </p:cNvSpPr>
          <p:nvPr>
            <p:ph idx="1"/>
          </p:nvPr>
        </p:nvSpPr>
        <p:spPr>
          <a:xfrm>
            <a:off x="737937" y="1074822"/>
            <a:ext cx="11213431" cy="5975684"/>
          </a:xfrm>
        </p:spPr>
        <p:txBody>
          <a:bodyPr>
            <a:normAutofit/>
          </a:bodyPr>
          <a:lstStyle/>
          <a:p>
            <a:pPr algn="just">
              <a:lnSpc>
                <a:spcPct val="110000"/>
              </a:lnSpc>
              <a:buFont typeface="Wingdings" panose="05000000000000000000" pitchFamily="2" charset="2"/>
              <a:buChar char="v"/>
            </a:pPr>
            <a:r>
              <a:rPr lang="he-IL" dirty="0">
                <a:latin typeface="David" panose="020E0502060401010101" pitchFamily="34" charset="-79"/>
                <a:cs typeface="David" panose="020E0502060401010101" pitchFamily="34" charset="-79"/>
              </a:rPr>
              <a:t>תפקידם של עורכי הדין המייצגים בעלי דירות בהתחדשות עירונית הוא מורכב ובמובנים רבים ייחודי בעולם המשפט הישראלי. עוה"ד המייצג קבוצה לא וולונטרית של בעלי דירות, אשר בדירה שבבעלותם מתוכנן מיזם התחדשות עירונית, הכולל תוספת משמעותית של יחידות דיור ומעברי דירה וכרוך בהתקשרות בעסקת מכר זכויות ממושכת ורווית סיכונים. </a:t>
            </a:r>
          </a:p>
          <a:p>
            <a:pPr algn="just">
              <a:lnSpc>
                <a:spcPct val="110000"/>
              </a:lnSpc>
              <a:buFont typeface="Wingdings" panose="05000000000000000000" pitchFamily="2" charset="2"/>
              <a:buChar char="v"/>
            </a:pPr>
            <a:r>
              <a:rPr lang="he-IL" dirty="0">
                <a:latin typeface="David" panose="020E0502060401010101" pitchFamily="34" charset="-79"/>
                <a:cs typeface="David" panose="020E0502060401010101" pitchFamily="34" charset="-79"/>
              </a:rPr>
              <a:t>הלקוחות של עורכי הדין הם קבוצה של בעלי דירות המאופיינת באינטרסים ובצרכים מגוונים ולעיתים גם מנוגדים</a:t>
            </a:r>
            <a:r>
              <a:rPr lang="he-IL"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t>
            </a:r>
          </a:p>
          <a:p>
            <a:pPr algn="just">
              <a:lnSpc>
                <a:spcPct val="110000"/>
              </a:lnSpc>
              <a:buFont typeface="Wingdings" panose="05000000000000000000" pitchFamily="2" charset="2"/>
              <a:buChar char="v"/>
            </a:pPr>
            <a:r>
              <a:rPr lang="he-IL" dirty="0">
                <a:latin typeface="David" panose="020E0502060401010101" pitchFamily="34" charset="-79"/>
                <a:cs typeface="David" panose="020E0502060401010101" pitchFamily="34" charset="-79"/>
              </a:rPr>
              <a:t>בשל הצורך בייצוג של קבוצה גדולה של בעלי דירות, עורכי הדין המייצגים בעסקת התחדשות עירונית, בשונה מעסקת מכר מקרקעין "רגילה", עשויים להידרש למלא תפקידים נוספים ואקטיביים מעבר לתפקידו הקלאסי של עו"ד ולהתמודד עם מצבים מורכבים מבחינה אתית.</a:t>
            </a:r>
          </a:p>
          <a:p>
            <a:endParaRPr lang="he-IL" dirty="0"/>
          </a:p>
        </p:txBody>
      </p:sp>
      <p:sp>
        <p:nvSpPr>
          <p:cNvPr id="4" name="תיבת טקסט 3">
            <a:extLst>
              <a:ext uri="{FF2B5EF4-FFF2-40B4-BE49-F238E27FC236}">
                <a16:creationId xmlns:a16="http://schemas.microsoft.com/office/drawing/2014/main" id="{395A974D-C342-4BDD-6754-FE3E03EC6B80}"/>
              </a:ext>
            </a:extLst>
          </p:cNvPr>
          <p:cNvSpPr txBox="1"/>
          <p:nvPr/>
        </p:nvSpPr>
        <p:spPr>
          <a:xfrm>
            <a:off x="6685471" y="0"/>
            <a:ext cx="4597879" cy="707886"/>
          </a:xfrm>
          <a:prstGeom prst="rect">
            <a:avLst/>
          </a:prstGeom>
          <a:solidFill>
            <a:schemeClr val="accent4">
              <a:lumMod val="60000"/>
              <a:lumOff val="40000"/>
            </a:schemeClr>
          </a:solidFill>
          <a:ln>
            <a:solidFill>
              <a:schemeClr val="accent5">
                <a:lumMod val="40000"/>
                <a:lumOff val="60000"/>
              </a:schemeClr>
            </a:solidFill>
          </a:ln>
          <a:effectLst>
            <a:outerShdw blurRad="76200" dist="12700" dir="8100000" sy="-23000" kx="800400" algn="br" rotWithShape="0">
              <a:prstClr val="black">
                <a:alpha val="20000"/>
              </a:prstClr>
            </a:outerShdw>
          </a:effectLst>
        </p:spPr>
        <p:txBody>
          <a:bodyPr wrap="square" rtlCol="1">
            <a:spAutoFit/>
          </a:bodyPr>
          <a:lstStyle/>
          <a:p>
            <a:pPr algn="ctr"/>
            <a:r>
              <a:rPr lang="he-IL" sz="4000" b="1" dirty="0">
                <a:latin typeface="David" panose="020E0502060401010101" pitchFamily="34" charset="-79"/>
                <a:cs typeface="David" panose="020E0502060401010101" pitchFamily="34" charset="-79"/>
              </a:rPr>
              <a:t>התחדשות עירונית</a:t>
            </a:r>
          </a:p>
        </p:txBody>
      </p:sp>
    </p:spTree>
    <p:extLst>
      <p:ext uri="{BB962C8B-B14F-4D97-AF65-F5344CB8AC3E}">
        <p14:creationId xmlns:p14="http://schemas.microsoft.com/office/powerpoint/2010/main" val="858957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0C8C34D5-C11E-E024-6F57-784A24644DAC}"/>
              </a:ext>
            </a:extLst>
          </p:cNvPr>
          <p:cNvSpPr>
            <a:spLocks noGrp="1"/>
          </p:cNvSpPr>
          <p:nvPr>
            <p:ph idx="1"/>
          </p:nvPr>
        </p:nvSpPr>
        <p:spPr>
          <a:xfrm>
            <a:off x="765646" y="1214583"/>
            <a:ext cx="11277600" cy="5502441"/>
          </a:xfrm>
        </p:spPr>
        <p:txBody>
          <a:bodyPr>
            <a:normAutofit/>
          </a:bodyPr>
          <a:lstStyle/>
          <a:p>
            <a:pPr algn="just">
              <a:lnSpc>
                <a:spcPct val="100000"/>
              </a:lnSpc>
              <a:buFont typeface="Wingdings" panose="05000000000000000000" pitchFamily="2" charset="2"/>
              <a:buChar char="v"/>
            </a:pPr>
            <a:r>
              <a:rPr lang="he-IL" dirty="0">
                <a:latin typeface="David" panose="020E0502060401010101" pitchFamily="34" charset="-79"/>
                <a:cs typeface="David" panose="020E0502060401010101" pitchFamily="34" charset="-79"/>
              </a:rPr>
              <a:t>ההמלצה היא כי אחד מהשלבים הראשונים בקידום פרויקט התחדשות עירונית, יהיה בבחירת עורך דין. את התהליך תוביל נציגות בעלי הדירות, אשר יחתמו בהסכמה ובהחלטה משותפת על הסכם למתן שירותים משפטיים מול עורך הדין. </a:t>
            </a:r>
          </a:p>
          <a:p>
            <a:pPr marL="525780" indent="-457200" algn="just">
              <a:lnSpc>
                <a:spcPct val="100000"/>
              </a:lnSpc>
              <a:buFont typeface="Wingdings" panose="05000000000000000000" pitchFamily="2" charset="2"/>
              <a:buChar char="v"/>
            </a:pPr>
            <a:endParaRPr lang="he-IL" dirty="0">
              <a:latin typeface="David" panose="020E0502060401010101" pitchFamily="34" charset="-79"/>
              <a:cs typeface="David" panose="020E0502060401010101" pitchFamily="34" charset="-79"/>
            </a:endParaRPr>
          </a:p>
          <a:p>
            <a:pPr marL="0" indent="0" algn="ctr">
              <a:lnSpc>
                <a:spcPct val="100000"/>
              </a:lnSpc>
              <a:buNone/>
            </a:pPr>
            <a:r>
              <a:rPr lang="he-IL" dirty="0">
                <a:latin typeface="David" panose="020E0502060401010101" pitchFamily="34" charset="-79"/>
                <a:cs typeface="David" panose="020E0502060401010101" pitchFamily="34" charset="-79"/>
              </a:rPr>
              <a:t>לפי סעיף 2 לחוק הרשות הממשלתית להתחדשות עירונית, תשע"ו-2016: </a:t>
            </a:r>
          </a:p>
          <a:p>
            <a:pPr marL="68580" indent="0" algn="ctr">
              <a:lnSpc>
                <a:spcPct val="100000"/>
              </a:lnSpc>
              <a:buNone/>
            </a:pPr>
            <a:r>
              <a:rPr lang="he-IL" dirty="0">
                <a:latin typeface="David" panose="020E0502060401010101" pitchFamily="34" charset="-79"/>
                <a:cs typeface="David" panose="020E0502060401010101" pitchFamily="34" charset="-79"/>
              </a:rPr>
              <a:t>"</a:t>
            </a:r>
            <a:r>
              <a:rPr lang="he-IL" b="1" dirty="0">
                <a:latin typeface="David" panose="020E0502060401010101" pitchFamily="34" charset="-79"/>
                <a:cs typeface="David" panose="020E0502060401010101" pitchFamily="34" charset="-79"/>
              </a:rPr>
              <a:t>מיזם להתחדשות עירונית</a:t>
            </a:r>
            <a:r>
              <a:rPr lang="he-IL" dirty="0">
                <a:latin typeface="David" panose="020E0502060401010101" pitchFamily="34" charset="-79"/>
                <a:cs typeface="David" panose="020E0502060401010101" pitchFamily="34" charset="-79"/>
              </a:rPr>
              <a:t>" – בינוי במסגרת תכנית החיזוק (תמ"א 38), מיזם במתחם פינוי ובינוי, מיזם בינוי-פינוי-בינוי או מיזם אחר שתאשר הממשלה לעניין זה;</a:t>
            </a:r>
            <a:endParaRPr lang="he-IL"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marL="0" indent="0">
              <a:buNone/>
            </a:pPr>
            <a:endParaRPr lang="he-IL" dirty="0"/>
          </a:p>
        </p:txBody>
      </p:sp>
      <p:sp>
        <p:nvSpPr>
          <p:cNvPr id="4" name="תיבת טקסט 3">
            <a:extLst>
              <a:ext uri="{FF2B5EF4-FFF2-40B4-BE49-F238E27FC236}">
                <a16:creationId xmlns:a16="http://schemas.microsoft.com/office/drawing/2014/main" id="{395A974D-C342-4BDD-6754-FE3E03EC6B80}"/>
              </a:ext>
            </a:extLst>
          </p:cNvPr>
          <p:cNvSpPr txBox="1"/>
          <p:nvPr/>
        </p:nvSpPr>
        <p:spPr>
          <a:xfrm>
            <a:off x="6685471" y="0"/>
            <a:ext cx="4597879" cy="707886"/>
          </a:xfrm>
          <a:prstGeom prst="rect">
            <a:avLst/>
          </a:prstGeom>
          <a:solidFill>
            <a:schemeClr val="accent4">
              <a:lumMod val="60000"/>
              <a:lumOff val="40000"/>
            </a:schemeClr>
          </a:solidFill>
          <a:ln>
            <a:solidFill>
              <a:schemeClr val="accent5">
                <a:lumMod val="40000"/>
                <a:lumOff val="60000"/>
              </a:schemeClr>
            </a:solidFill>
          </a:ln>
          <a:effectLst>
            <a:outerShdw blurRad="76200" dist="12700" dir="8100000" sy="-23000" kx="800400" algn="br" rotWithShape="0">
              <a:prstClr val="black">
                <a:alpha val="20000"/>
              </a:prstClr>
            </a:outerShdw>
          </a:effectLst>
        </p:spPr>
        <p:txBody>
          <a:bodyPr wrap="square" rtlCol="1">
            <a:spAutoFit/>
          </a:bodyPr>
          <a:lstStyle/>
          <a:p>
            <a:pPr algn="ctr"/>
            <a:r>
              <a:rPr lang="he-IL" sz="4000" b="1" dirty="0">
                <a:latin typeface="David" panose="020E0502060401010101" pitchFamily="34" charset="-79"/>
                <a:cs typeface="David" panose="020E0502060401010101" pitchFamily="34" charset="-79"/>
              </a:rPr>
              <a:t>התחדשות עירונית</a:t>
            </a:r>
          </a:p>
        </p:txBody>
      </p:sp>
      <p:pic>
        <p:nvPicPr>
          <p:cNvPr id="1030" name="Picture 6" descr="חוק הגנת הצרכן">
            <a:extLst>
              <a:ext uri="{FF2B5EF4-FFF2-40B4-BE49-F238E27FC236}">
                <a16:creationId xmlns:a16="http://schemas.microsoft.com/office/drawing/2014/main" id="{C3F2BFF0-4125-8626-24AA-00DCE3641A9C}"/>
              </a:ext>
            </a:extLst>
          </p:cNvPr>
          <p:cNvPicPr>
            <a:picLocks noChangeAspect="1" noChangeArrowheads="1"/>
          </p:cNvPicPr>
          <p:nvPr/>
        </p:nvPicPr>
        <p:blipFill>
          <a:blip r:embed="rId2">
            <a:alphaModFix amt="81000"/>
            <a:extLst>
              <a:ext uri="{BEBA8EAE-BF5A-486C-A8C5-ECC9F3942E4B}">
                <a14:imgProps xmlns:a14="http://schemas.microsoft.com/office/drawing/2010/main">
                  <a14:imgLayer r:embed="rId3">
                    <a14:imgEffect>
                      <a14:colorTemperature colorTemp="11500"/>
                    </a14:imgEffect>
                    <a14:imgEffect>
                      <a14:saturation sat="180000"/>
                    </a14:imgEffect>
                  </a14:imgLayer>
                </a14:imgProps>
              </a:ext>
              <a:ext uri="{28A0092B-C50C-407E-A947-70E740481C1C}">
                <a14:useLocalDpi xmlns:a14="http://schemas.microsoft.com/office/drawing/2010/main" val="0"/>
              </a:ext>
            </a:extLst>
          </a:blip>
          <a:srcRect/>
          <a:stretch>
            <a:fillRect/>
          </a:stretch>
        </p:blipFill>
        <p:spPr bwMode="auto">
          <a:xfrm>
            <a:off x="0" y="4345709"/>
            <a:ext cx="4057514" cy="2512291"/>
          </a:xfrm>
          <a:prstGeom prst="rect">
            <a:avLst/>
          </a:prstGeom>
          <a:noFill/>
          <a:effectLst>
            <a:softEdge rad="419100"/>
          </a:effectLst>
        </p:spPr>
      </p:pic>
    </p:spTree>
    <p:extLst>
      <p:ext uri="{BB962C8B-B14F-4D97-AF65-F5344CB8AC3E}">
        <p14:creationId xmlns:p14="http://schemas.microsoft.com/office/powerpoint/2010/main" val="535527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0C8C34D5-C11E-E024-6F57-784A24644DAC}"/>
              </a:ext>
            </a:extLst>
          </p:cNvPr>
          <p:cNvSpPr>
            <a:spLocks noGrp="1"/>
          </p:cNvSpPr>
          <p:nvPr>
            <p:ph idx="1"/>
          </p:nvPr>
        </p:nvSpPr>
        <p:spPr>
          <a:xfrm>
            <a:off x="4289320" y="1727359"/>
            <a:ext cx="7515762" cy="3089246"/>
          </a:xfrm>
        </p:spPr>
        <p:txBody>
          <a:bodyPr>
            <a:normAutofit/>
          </a:bodyPr>
          <a:lstStyle/>
          <a:p>
            <a:pPr marL="0" indent="0" algn="ctr">
              <a:lnSpc>
                <a:spcPct val="100000"/>
              </a:lnSpc>
              <a:buNone/>
            </a:pPr>
            <a:r>
              <a:rPr lang="he-IL" sz="9600" b="1" dirty="0">
                <a:latin typeface="David" panose="020E0502060401010101" pitchFamily="34" charset="-79"/>
                <a:cs typeface="David" panose="020E0502060401010101" pitchFamily="34" charset="-79"/>
              </a:rPr>
              <a:t>החובות האתיות החלות על עו"ד</a:t>
            </a:r>
          </a:p>
          <a:p>
            <a:pPr marL="0" indent="0">
              <a:buNone/>
            </a:pPr>
            <a:endParaRPr lang="he-IL" dirty="0"/>
          </a:p>
        </p:txBody>
      </p:sp>
      <p:sp>
        <p:nvSpPr>
          <p:cNvPr id="4" name="תיבת טקסט 3">
            <a:extLst>
              <a:ext uri="{FF2B5EF4-FFF2-40B4-BE49-F238E27FC236}">
                <a16:creationId xmlns:a16="http://schemas.microsoft.com/office/drawing/2014/main" id="{395A974D-C342-4BDD-6754-FE3E03EC6B80}"/>
              </a:ext>
            </a:extLst>
          </p:cNvPr>
          <p:cNvSpPr txBox="1"/>
          <p:nvPr/>
        </p:nvSpPr>
        <p:spPr>
          <a:xfrm>
            <a:off x="6685471" y="0"/>
            <a:ext cx="4597879" cy="707886"/>
          </a:xfrm>
          <a:prstGeom prst="rect">
            <a:avLst/>
          </a:prstGeom>
          <a:solidFill>
            <a:schemeClr val="accent4">
              <a:lumMod val="60000"/>
              <a:lumOff val="40000"/>
            </a:schemeClr>
          </a:solidFill>
          <a:ln>
            <a:solidFill>
              <a:schemeClr val="accent5">
                <a:lumMod val="40000"/>
                <a:lumOff val="60000"/>
              </a:schemeClr>
            </a:solidFill>
          </a:ln>
          <a:effectLst>
            <a:outerShdw blurRad="76200" dist="12700" dir="8100000" sy="-23000" kx="800400" algn="br" rotWithShape="0">
              <a:prstClr val="black">
                <a:alpha val="20000"/>
              </a:prstClr>
            </a:outerShdw>
          </a:effectLst>
        </p:spPr>
        <p:txBody>
          <a:bodyPr wrap="square" rtlCol="1">
            <a:spAutoFit/>
          </a:bodyPr>
          <a:lstStyle/>
          <a:p>
            <a:pPr algn="ctr"/>
            <a:r>
              <a:rPr lang="he-IL" sz="4000" b="1" dirty="0">
                <a:latin typeface="David" panose="020E0502060401010101" pitchFamily="34" charset="-79"/>
                <a:cs typeface="David" panose="020E0502060401010101" pitchFamily="34" charset="-79"/>
              </a:rPr>
              <a:t>התחדשות עירונית</a:t>
            </a:r>
          </a:p>
        </p:txBody>
      </p:sp>
      <p:pic>
        <p:nvPicPr>
          <p:cNvPr id="2054" name="Picture 6" descr="אתיקה יהודית (1): מבוא מקוצר לאתיקה | צהר לאתיקה">
            <a:extLst>
              <a:ext uri="{FF2B5EF4-FFF2-40B4-BE49-F238E27FC236}">
                <a16:creationId xmlns:a16="http://schemas.microsoft.com/office/drawing/2014/main" id="{D7CD3015-D084-8CAB-D6FA-E679DAB1B94C}"/>
              </a:ext>
            </a:extLst>
          </p:cNvPr>
          <p:cNvPicPr>
            <a:picLocks noChangeAspect="1" noChangeArrowheads="1"/>
          </p:cNvPicPr>
          <p:nvPr/>
        </p:nvPicPr>
        <p:blipFill>
          <a:blip r:embed="rId2">
            <a:duotone>
              <a:prstClr val="black"/>
              <a:srgbClr val="D9C3A5">
                <a:tint val="50000"/>
                <a:satMod val="180000"/>
              </a:srgbClr>
            </a:duotone>
            <a:alphaModFix amt="88000"/>
            <a:extLst>
              <a:ext uri="{BEBA8EAE-BF5A-486C-A8C5-ECC9F3942E4B}">
                <a14:imgProps xmlns:a14="http://schemas.microsoft.com/office/drawing/2010/main">
                  <a14:imgLayer r:embed="rId3">
                    <a14:imgEffect>
                      <a14:colorTemperature colorTemp="11500"/>
                    </a14:imgEffect>
                    <a14:imgEffect>
                      <a14:saturation sat="50000"/>
                    </a14:imgEffect>
                  </a14:imgLayer>
                </a14:imgProps>
              </a:ext>
              <a:ext uri="{28A0092B-C50C-407E-A947-70E740481C1C}">
                <a14:useLocalDpi xmlns:a14="http://schemas.microsoft.com/office/drawing/2010/main" val="0"/>
              </a:ext>
            </a:extLst>
          </a:blip>
          <a:srcRect/>
          <a:stretch>
            <a:fillRect/>
          </a:stretch>
        </p:blipFill>
        <p:spPr bwMode="auto">
          <a:xfrm>
            <a:off x="386918" y="1248671"/>
            <a:ext cx="3641960" cy="2023311"/>
          </a:xfrm>
          <a:prstGeom prst="rect">
            <a:avLst/>
          </a:prstGeom>
          <a:noFill/>
          <a:effectLst>
            <a:outerShdw blurRad="152400" dist="317500" dir="5400000" sx="121000" sy="121000" rotWithShape="0">
              <a:prstClr val="black">
                <a:alpha val="15000"/>
              </a:prstClr>
            </a:outerShdw>
            <a:reflection blurRad="6350" stA="50000" endA="295" endPos="92000" dist="1016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862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E9CFFC5-1D85-4D6D-D979-95F491816041}"/>
              </a:ext>
            </a:extLst>
          </p:cNvPr>
          <p:cNvSpPr>
            <a:spLocks noGrp="1"/>
          </p:cNvSpPr>
          <p:nvPr>
            <p:ph type="title"/>
          </p:nvPr>
        </p:nvSpPr>
        <p:spPr/>
        <p:txBody>
          <a:bodyPr>
            <a:normAutofit/>
          </a:bodyPr>
          <a:lstStyle/>
          <a:p>
            <a:pPr algn="ctr"/>
            <a:r>
              <a:rPr lang="he-IL" sz="60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החובות האתיות החלות על עורך הדין</a:t>
            </a:r>
            <a:endParaRPr lang="he-IL" sz="6000" dirty="0">
              <a:latin typeface="David" panose="020E0502060401010101" pitchFamily="34" charset="-79"/>
              <a:cs typeface="David" panose="020E0502060401010101" pitchFamily="34" charset="-79"/>
            </a:endParaRPr>
          </a:p>
        </p:txBody>
      </p:sp>
      <p:sp>
        <p:nvSpPr>
          <p:cNvPr id="3" name="מציין מיקום תוכן 2">
            <a:extLst>
              <a:ext uri="{FF2B5EF4-FFF2-40B4-BE49-F238E27FC236}">
                <a16:creationId xmlns:a16="http://schemas.microsoft.com/office/drawing/2014/main" id="{37A63096-78A2-48C6-C176-DC9FDE21E06D}"/>
              </a:ext>
            </a:extLst>
          </p:cNvPr>
          <p:cNvSpPr>
            <a:spLocks noGrp="1"/>
          </p:cNvSpPr>
          <p:nvPr>
            <p:ph idx="1"/>
          </p:nvPr>
        </p:nvSpPr>
        <p:spPr>
          <a:xfrm>
            <a:off x="445424" y="1930834"/>
            <a:ext cx="11102340" cy="4996150"/>
          </a:xfrm>
        </p:spPr>
        <p:txBody>
          <a:bodyPr/>
          <a:lstStyle/>
          <a:p>
            <a:pPr marL="68580" indent="0" algn="ctr">
              <a:lnSpc>
                <a:spcPct val="100000"/>
              </a:lnSpc>
              <a:buNone/>
            </a:pPr>
            <a:r>
              <a:rPr lang="he-IL" sz="3200" b="1" u="sng" dirty="0">
                <a:latin typeface="David" panose="020E0502060401010101" pitchFamily="34" charset="-79"/>
                <a:cs typeface="David" panose="020E0502060401010101" pitchFamily="34" charset="-79"/>
              </a:rPr>
              <a:t>החוקים הרלוונטיים:</a:t>
            </a:r>
          </a:p>
          <a:p>
            <a:pPr algn="just">
              <a:lnSpc>
                <a:spcPct val="100000"/>
              </a:lnSpc>
              <a:buFont typeface="Wingdings" panose="05000000000000000000" pitchFamily="2" charset="2"/>
              <a:buChar char="v"/>
            </a:pPr>
            <a:r>
              <a:rPr lang="he-IL" sz="3200" dirty="0">
                <a:latin typeface="David" panose="020E0502060401010101" pitchFamily="34" charset="-79"/>
                <a:cs typeface="David" panose="020E0502060401010101" pitchFamily="34" charset="-79"/>
              </a:rPr>
              <a:t>חוק לשכת עורכי הדין, התשכ"א-1961 (להלן - "</a:t>
            </a:r>
            <a:r>
              <a:rPr lang="he-IL" sz="3200" b="1" dirty="0">
                <a:latin typeface="David" panose="020E0502060401010101" pitchFamily="34" charset="-79"/>
                <a:cs typeface="David" panose="020E0502060401010101" pitchFamily="34" charset="-79"/>
              </a:rPr>
              <a:t>חוק</a:t>
            </a:r>
            <a:r>
              <a:rPr lang="he-IL" sz="3200" dirty="0">
                <a:latin typeface="David" panose="020E0502060401010101" pitchFamily="34" charset="-79"/>
                <a:cs typeface="David" panose="020E0502060401010101" pitchFamily="34" charset="-79"/>
              </a:rPr>
              <a:t>")</a:t>
            </a:r>
          </a:p>
          <a:p>
            <a:pPr algn="just">
              <a:lnSpc>
                <a:spcPct val="100000"/>
              </a:lnSpc>
              <a:buFont typeface="Wingdings" panose="05000000000000000000" pitchFamily="2" charset="2"/>
              <a:buChar char="v"/>
            </a:pPr>
            <a:r>
              <a:rPr lang="he-IL" sz="3200" dirty="0">
                <a:latin typeface="David" panose="020E0502060401010101" pitchFamily="34" charset="-79"/>
                <a:cs typeface="David" panose="020E0502060401010101" pitchFamily="34" charset="-79"/>
              </a:rPr>
              <a:t>כללי לשכת עורכי הדין (אתיקה מקצועית), התשמ"ו-1986 (להלן - "</a:t>
            </a:r>
            <a:r>
              <a:rPr lang="he-IL" sz="3200" b="1" dirty="0">
                <a:latin typeface="David" panose="020E0502060401010101" pitchFamily="34" charset="-79"/>
                <a:cs typeface="David" panose="020E0502060401010101" pitchFamily="34" charset="-79"/>
              </a:rPr>
              <a:t>כללי הלשכה"</a:t>
            </a:r>
            <a:r>
              <a:rPr lang="he-IL" sz="3200" dirty="0">
                <a:latin typeface="David" panose="020E0502060401010101" pitchFamily="34" charset="-79"/>
                <a:cs typeface="David" panose="020E0502060401010101" pitchFamily="34" charset="-79"/>
              </a:rPr>
              <a:t>).</a:t>
            </a:r>
          </a:p>
          <a:p>
            <a:pPr algn="just">
              <a:lnSpc>
                <a:spcPct val="100000"/>
              </a:lnSpc>
              <a:buFont typeface="Wingdings" panose="05000000000000000000" pitchFamily="2" charset="2"/>
              <a:buChar char="v"/>
            </a:pPr>
            <a:r>
              <a:rPr lang="he-IL" sz="3200" dirty="0">
                <a:latin typeface="David" panose="020E0502060401010101" pitchFamily="34" charset="-79"/>
                <a:cs typeface="David" panose="020E0502060401010101" pitchFamily="34" charset="-79"/>
              </a:rPr>
              <a:t>כללי לשכת עורכי הדין (עיסוק אחר), התשס"ג-2003.</a:t>
            </a:r>
            <a:endParaRPr lang="en-US" sz="3200" dirty="0">
              <a:latin typeface="David" panose="020E0502060401010101" pitchFamily="34" charset="-79"/>
              <a:cs typeface="David" panose="020E0502060401010101" pitchFamily="34" charset="-79"/>
            </a:endParaRPr>
          </a:p>
          <a:p>
            <a:pPr algn="just">
              <a:lnSpc>
                <a:spcPct val="100000"/>
              </a:lnSpc>
              <a:buFont typeface="Wingdings" panose="05000000000000000000" pitchFamily="2" charset="2"/>
              <a:buChar char="v"/>
            </a:pPr>
            <a:r>
              <a:rPr lang="he-IL" sz="3200" dirty="0">
                <a:latin typeface="David" panose="020E0502060401010101" pitchFamily="34" charset="-79"/>
                <a:cs typeface="David" panose="020E0502060401010101" pitchFamily="34" charset="-79"/>
              </a:rPr>
              <a:t>חוק התחדשות עירונית (הסכמים לארגון עסקאות), התשע"ז-2017</a:t>
            </a:r>
          </a:p>
          <a:p>
            <a:pPr marL="0" indent="0">
              <a:buNone/>
            </a:pPr>
            <a:endParaRPr lang="he-IL" dirty="0"/>
          </a:p>
        </p:txBody>
      </p:sp>
    </p:spTree>
    <p:extLst>
      <p:ext uri="{BB962C8B-B14F-4D97-AF65-F5344CB8AC3E}">
        <p14:creationId xmlns:p14="http://schemas.microsoft.com/office/powerpoint/2010/main" val="1837600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74000">
              <a:schemeClr val="accent4">
                <a:lumMod val="60000"/>
                <a:lumOff val="40000"/>
              </a:schemeClr>
            </a:gs>
            <a:gs pos="83000">
              <a:schemeClr val="accent4">
                <a:lumMod val="40000"/>
                <a:lumOff val="60000"/>
              </a:schemeClr>
            </a:gs>
            <a:gs pos="100000">
              <a:schemeClr val="accent4">
                <a:lumMod val="20000"/>
                <a:lumOff val="80000"/>
              </a:schemeClr>
            </a:gs>
          </a:gsLst>
          <a:lin ang="5400000" scaled="1"/>
          <a:tileRect/>
        </a:gradFill>
        <a:effectLst/>
      </p:bgPr>
    </p:bg>
    <p:spTree>
      <p:nvGrpSpPr>
        <p:cNvPr id="1" name=""/>
        <p:cNvGrpSpPr/>
        <p:nvPr/>
      </p:nvGrpSpPr>
      <p:grpSpPr>
        <a:xfrm>
          <a:off x="0" y="0"/>
          <a:ext cx="0" cy="0"/>
          <a:chOff x="0" y="0"/>
          <a:chExt cx="0" cy="0"/>
        </a:xfrm>
      </p:grpSpPr>
      <p:pic>
        <p:nvPicPr>
          <p:cNvPr id="3074" name="Picture 2" descr="השקעות נדל&quot;ן בחו&quot;ל - חובת נאמנות - אוהד שפק משרד עורכי דין">
            <a:extLst>
              <a:ext uri="{FF2B5EF4-FFF2-40B4-BE49-F238E27FC236}">
                <a16:creationId xmlns:a16="http://schemas.microsoft.com/office/drawing/2014/main" id="{4C4C7B51-BAEC-A966-F607-D8CD385A46DF}"/>
              </a:ext>
            </a:extLst>
          </p:cNvPr>
          <p:cNvPicPr>
            <a:picLocks noChangeAspect="1" noChangeArrowheads="1"/>
          </p:cNvPicPr>
          <p:nvPr/>
        </p:nvPicPr>
        <p:blipFill>
          <a:blip r:embed="rId2">
            <a:alphaModFix amt="35000"/>
            <a:extLst>
              <a:ext uri="{BEBA8EAE-BF5A-486C-A8C5-ECC9F3942E4B}">
                <a14:imgProps xmlns:a14="http://schemas.microsoft.com/office/drawing/2010/main">
                  <a14:imgLayer r:embed="rId3">
                    <a14:imgEffect>
                      <a14:colorTemperature colorTemp="11500"/>
                    </a14:imgEffect>
                    <a14:imgEffect>
                      <a14:saturation sat="48000"/>
                    </a14:imgEffect>
                  </a14:imgLayer>
                </a14:imgProps>
              </a:ext>
              <a:ext uri="{28A0092B-C50C-407E-A947-70E740481C1C}">
                <a14:useLocalDpi xmlns:a14="http://schemas.microsoft.com/office/drawing/2010/main" val="0"/>
              </a:ext>
            </a:extLst>
          </a:blip>
          <a:srcRect/>
          <a:stretch>
            <a:fillRect/>
          </a:stretch>
        </p:blipFill>
        <p:spPr bwMode="auto">
          <a:xfrm>
            <a:off x="3057987" y="3866357"/>
            <a:ext cx="6431627" cy="3566160"/>
          </a:xfrm>
          <a:prstGeom prst="rect">
            <a:avLst/>
          </a:prstGeom>
          <a:gradFill>
            <a:gsLst>
              <a:gs pos="41000">
                <a:schemeClr val="accent4">
                  <a:lumMod val="75000"/>
                </a:schemeClr>
              </a:gs>
              <a:gs pos="72000">
                <a:schemeClr val="accent4">
                  <a:lumMod val="40000"/>
                  <a:lumOff val="60000"/>
                </a:schemeClr>
              </a:gs>
              <a:gs pos="85000">
                <a:schemeClr val="accent4">
                  <a:lumMod val="40000"/>
                  <a:lumOff val="60000"/>
                </a:schemeClr>
              </a:gs>
              <a:gs pos="95000">
                <a:schemeClr val="accent4">
                  <a:lumMod val="20000"/>
                  <a:lumOff val="80000"/>
                </a:schemeClr>
              </a:gs>
            </a:gsLst>
            <a:lin ang="5400000" scaled="1"/>
          </a:gradFill>
        </p:spPr>
      </p:pic>
      <p:sp>
        <p:nvSpPr>
          <p:cNvPr id="2" name="כותרת 1">
            <a:extLst>
              <a:ext uri="{FF2B5EF4-FFF2-40B4-BE49-F238E27FC236}">
                <a16:creationId xmlns:a16="http://schemas.microsoft.com/office/drawing/2014/main" id="{2E6C5A04-8D55-1804-B9C0-E58BD227F45A}"/>
              </a:ext>
            </a:extLst>
          </p:cNvPr>
          <p:cNvSpPr>
            <a:spLocks noGrp="1"/>
          </p:cNvSpPr>
          <p:nvPr>
            <p:ph type="title"/>
          </p:nvPr>
        </p:nvSpPr>
        <p:spPr/>
        <p:txBody>
          <a:bodyPr>
            <a:normAutofit/>
          </a:bodyPr>
          <a:lstStyle/>
          <a:p>
            <a:r>
              <a:rPr lang="he-IL" sz="5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חובת נאמנות של עורך הדין כלפי הלקוח</a:t>
            </a:r>
            <a:endParaRPr lang="he-IL" sz="5400" dirty="0">
              <a:latin typeface="David" panose="020E0502060401010101" pitchFamily="34" charset="-79"/>
              <a:cs typeface="David" panose="020E0502060401010101" pitchFamily="34" charset="-79"/>
            </a:endParaRPr>
          </a:p>
        </p:txBody>
      </p:sp>
      <p:sp>
        <p:nvSpPr>
          <p:cNvPr id="3" name="מציין מיקום תוכן 2">
            <a:extLst>
              <a:ext uri="{FF2B5EF4-FFF2-40B4-BE49-F238E27FC236}">
                <a16:creationId xmlns:a16="http://schemas.microsoft.com/office/drawing/2014/main" id="{2D813BAB-79D2-9913-3DFF-1917B7B9D47A}"/>
              </a:ext>
            </a:extLst>
          </p:cNvPr>
          <p:cNvSpPr>
            <a:spLocks noGrp="1"/>
          </p:cNvSpPr>
          <p:nvPr>
            <p:ph idx="1"/>
          </p:nvPr>
        </p:nvSpPr>
        <p:spPr>
          <a:xfrm>
            <a:off x="1016001" y="1690688"/>
            <a:ext cx="10515600" cy="4351338"/>
          </a:xfrm>
        </p:spPr>
        <p:txBody>
          <a:bodyPr/>
          <a:lstStyle/>
          <a:p>
            <a:pPr algn="ctr">
              <a:lnSpc>
                <a:spcPct val="100000"/>
              </a:lnSpc>
              <a:buFont typeface="Wingdings" panose="05000000000000000000" pitchFamily="2" charset="2"/>
              <a:buChar char="v"/>
            </a:pPr>
            <a:r>
              <a:rPr lang="he-IL" dirty="0">
                <a:latin typeface="David" panose="020E0502060401010101" pitchFamily="34" charset="-79"/>
                <a:cs typeface="David" panose="020E0502060401010101" pitchFamily="34" charset="-79"/>
              </a:rPr>
              <a:t>החובה קבועה בסעיף 54 לחוק לשכת עורכי הדין, הקובע: "</a:t>
            </a:r>
            <a:r>
              <a:rPr lang="he-IL" b="1" dirty="0">
                <a:latin typeface="David" panose="020E0502060401010101" pitchFamily="34" charset="-79"/>
                <a:cs typeface="David" panose="020E0502060401010101" pitchFamily="34" charset="-79"/>
              </a:rPr>
              <a:t>במילוי תפקידו יפעל עורך הדין לטובת שולחו בנאמנות ובמסירות, ויעזור לבית המשפט לעשות משפט</a:t>
            </a:r>
            <a:r>
              <a:rPr lang="he-IL" dirty="0">
                <a:latin typeface="David" panose="020E0502060401010101" pitchFamily="34" charset="-79"/>
                <a:cs typeface="David" panose="020E0502060401010101" pitchFamily="34" charset="-79"/>
              </a:rPr>
              <a:t>". </a:t>
            </a:r>
          </a:p>
          <a:p>
            <a:pPr algn="ctr">
              <a:lnSpc>
                <a:spcPct val="100000"/>
              </a:lnSpc>
              <a:buFont typeface="Wingdings" panose="05000000000000000000" pitchFamily="2" charset="2"/>
              <a:buChar char="v"/>
            </a:pPr>
            <a:r>
              <a:rPr lang="he-IL" dirty="0">
                <a:latin typeface="David" panose="020E0502060401010101" pitchFamily="34" charset="-79"/>
                <a:cs typeface="David" panose="020E0502060401010101" pitchFamily="34" charset="-79"/>
              </a:rPr>
              <a:t>החובה קבועה גם בכלל 2 לכללי לשכת עורכי הדין (אתיקה מקצועית), הקובע: "</a:t>
            </a:r>
            <a:r>
              <a:rPr lang="he-IL" b="1" dirty="0">
                <a:latin typeface="David" panose="020E0502060401010101" pitchFamily="34" charset="-79"/>
                <a:cs typeface="David" panose="020E0502060401010101" pitchFamily="34" charset="-79"/>
              </a:rPr>
              <a:t>עורך דין ייצג את לקוחו בנאמנות, במסירות, ללא מורא, תוך שמירה על הגינות, על כבוד המקצוע ועל יחס כבוד לבית המשפט</a:t>
            </a:r>
            <a:r>
              <a:rPr lang="he-IL" dirty="0">
                <a:latin typeface="David" panose="020E0502060401010101" pitchFamily="34" charset="-79"/>
                <a:cs typeface="David" panose="020E0502060401010101" pitchFamily="34" charset="-79"/>
              </a:rPr>
              <a:t>."</a:t>
            </a:r>
          </a:p>
          <a:p>
            <a:pPr marL="0" indent="0">
              <a:buNone/>
            </a:pPr>
            <a:endParaRPr lang="he-IL" dirty="0"/>
          </a:p>
        </p:txBody>
      </p:sp>
    </p:spTree>
    <p:extLst>
      <p:ext uri="{BB962C8B-B14F-4D97-AF65-F5344CB8AC3E}">
        <p14:creationId xmlns:p14="http://schemas.microsoft.com/office/powerpoint/2010/main" val="906664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0C8C34D5-C11E-E024-6F57-784A24644DAC}"/>
              </a:ext>
            </a:extLst>
          </p:cNvPr>
          <p:cNvSpPr>
            <a:spLocks noGrp="1"/>
          </p:cNvSpPr>
          <p:nvPr>
            <p:ph idx="1"/>
          </p:nvPr>
        </p:nvSpPr>
        <p:spPr>
          <a:xfrm>
            <a:off x="313531" y="1339273"/>
            <a:ext cx="11564937" cy="5338618"/>
          </a:xfrm>
        </p:spPr>
        <p:txBody>
          <a:bodyPr>
            <a:normAutofit/>
          </a:bodyPr>
          <a:lstStyle/>
          <a:p>
            <a:pPr marL="68580" indent="0" algn="just">
              <a:lnSpc>
                <a:spcPct val="100000"/>
              </a:lnSpc>
              <a:buNone/>
            </a:pPr>
            <a:r>
              <a:rPr lang="he-IL" sz="2600" dirty="0">
                <a:latin typeface="David" panose="020E0502060401010101" pitchFamily="34" charset="-79"/>
                <a:cs typeface="David" panose="020E0502060401010101" pitchFamily="34" charset="-79"/>
              </a:rPr>
              <a:t>כאשר מדובר בבעלי דירות בפרויקטים של התחדשות עירונית, חובת הנאמנות כלפי הלקוח צריכה ללבוש מעטה "עבה" במיוחד וזה בשל מספר סיבות, כמפורט להלן:</a:t>
            </a:r>
          </a:p>
          <a:p>
            <a:pPr algn="just">
              <a:lnSpc>
                <a:spcPct val="100000"/>
              </a:lnSpc>
              <a:buFont typeface="Wingdings" panose="05000000000000000000" pitchFamily="2" charset="2"/>
              <a:buChar char="v"/>
            </a:pPr>
            <a:r>
              <a:rPr lang="he-IL" sz="2600" dirty="0">
                <a:latin typeface="David" panose="020E0502060401010101" pitchFamily="34" charset="-79"/>
                <a:cs typeface="David" panose="020E0502060401010101" pitchFamily="34" charset="-79"/>
              </a:rPr>
              <a:t>ייצוג בעלי הדירות בפרויקט התחדשות עירונית הוא מורכב ונמשך לאורך שנים רבות. </a:t>
            </a:r>
          </a:p>
          <a:p>
            <a:pPr algn="just">
              <a:lnSpc>
                <a:spcPct val="100000"/>
              </a:lnSpc>
              <a:buFont typeface="Wingdings" panose="05000000000000000000" pitchFamily="2" charset="2"/>
              <a:buChar char="v"/>
            </a:pPr>
            <a:r>
              <a:rPr lang="he-IL" sz="2600" dirty="0">
                <a:latin typeface="David" panose="020E0502060401010101" pitchFamily="34" charset="-79"/>
                <a:cs typeface="David" panose="020E0502060401010101" pitchFamily="34" charset="-79"/>
              </a:rPr>
              <a:t>אין מדובר בלוקח בודד אלא בקבוצה של דיירים שבינם יש, בד"כ, ניגוד עניינים אינהרנטי המוביל לאי הסכמה וחילוקי דעות. לצורך הפרויקט נדרשת הסכמה אישית של כל דייר להתקשרות עם היזם וגם הסכמה קולקטיבית של כלל הדיירים.</a:t>
            </a:r>
          </a:p>
          <a:p>
            <a:pPr algn="just">
              <a:lnSpc>
                <a:spcPct val="100000"/>
              </a:lnSpc>
              <a:buFont typeface="Wingdings" panose="05000000000000000000" pitchFamily="2" charset="2"/>
              <a:buChar char="v"/>
            </a:pPr>
            <a:r>
              <a:rPr lang="he-IL" sz="2600" dirty="0">
                <a:latin typeface="David" panose="020E0502060401010101" pitchFamily="34" charset="-79"/>
                <a:cs typeface="David" panose="020E0502060401010101" pitchFamily="34" charset="-79"/>
              </a:rPr>
              <a:t>תשלום שכר הטרחה אינו משולם ע"י בעלי הדירות, אלא היזם. ובכן, נוצר מצב כי </a:t>
            </a:r>
            <a:r>
              <a:rPr lang="he-IL" sz="2600" b="1" u="sng" dirty="0">
                <a:latin typeface="David" panose="020E0502060401010101" pitchFamily="34" charset="-79"/>
                <a:cs typeface="David" panose="020E0502060401010101" pitchFamily="34" charset="-79"/>
              </a:rPr>
              <a:t>אף שהיזם אינו הלקוח</a:t>
            </a:r>
            <a:r>
              <a:rPr lang="he-IL" sz="2600" dirty="0">
                <a:latin typeface="David" panose="020E0502060401010101" pitchFamily="34" charset="-79"/>
                <a:cs typeface="David" panose="020E0502060401010101" pitchFamily="34" charset="-79"/>
              </a:rPr>
              <a:t>, שכרו של עוה"ד משולם על ידו, דבר היוצר זיקה וקשר בין השניים.</a:t>
            </a:r>
          </a:p>
          <a:p>
            <a:pPr algn="just">
              <a:lnSpc>
                <a:spcPct val="100000"/>
              </a:lnSpc>
              <a:buFont typeface="Wingdings" panose="05000000000000000000" pitchFamily="2" charset="2"/>
              <a:buChar char="v"/>
            </a:pPr>
            <a:r>
              <a:rPr lang="he-IL" sz="2600" dirty="0">
                <a:latin typeface="David" panose="020E0502060401010101" pitchFamily="34" charset="-79"/>
                <a:cs typeface="David" panose="020E0502060401010101" pitchFamily="34" charset="-79"/>
              </a:rPr>
              <a:t>פערי הידע המשמעותיים בין הדיירים ליזם. היזם בקיא במטריה של התחום בתור "שחקן חוזר", בעוד שבעלי הדירות הם חסרי כל ידע בתחום, ובד"כ מדובר בפרויקט היחידי שהם מעורבים בו, ולכן הם סומכים על עורך הדין באופן מלא שידאג לאינטרסים שלהם.</a:t>
            </a:r>
          </a:p>
          <a:p>
            <a:pPr marL="0" indent="0">
              <a:buNone/>
            </a:pPr>
            <a:endParaRPr lang="he-IL" dirty="0"/>
          </a:p>
        </p:txBody>
      </p:sp>
      <p:sp>
        <p:nvSpPr>
          <p:cNvPr id="4" name="תיבת טקסט 3">
            <a:extLst>
              <a:ext uri="{FF2B5EF4-FFF2-40B4-BE49-F238E27FC236}">
                <a16:creationId xmlns:a16="http://schemas.microsoft.com/office/drawing/2014/main" id="{395A974D-C342-4BDD-6754-FE3E03EC6B80}"/>
              </a:ext>
            </a:extLst>
          </p:cNvPr>
          <p:cNvSpPr txBox="1"/>
          <p:nvPr/>
        </p:nvSpPr>
        <p:spPr>
          <a:xfrm>
            <a:off x="6685471" y="0"/>
            <a:ext cx="4597879" cy="707886"/>
          </a:xfrm>
          <a:prstGeom prst="rect">
            <a:avLst/>
          </a:prstGeom>
          <a:solidFill>
            <a:schemeClr val="accent4">
              <a:lumMod val="60000"/>
              <a:lumOff val="40000"/>
            </a:schemeClr>
          </a:solidFill>
          <a:ln>
            <a:solidFill>
              <a:schemeClr val="accent5">
                <a:lumMod val="40000"/>
                <a:lumOff val="60000"/>
              </a:schemeClr>
            </a:solidFill>
          </a:ln>
          <a:effectLst>
            <a:outerShdw blurRad="76200" dist="12700" dir="8100000" sy="-23000" kx="800400" algn="br" rotWithShape="0">
              <a:prstClr val="black">
                <a:alpha val="20000"/>
              </a:prstClr>
            </a:outerShdw>
          </a:effectLst>
        </p:spPr>
        <p:txBody>
          <a:bodyPr wrap="square" rtlCol="1">
            <a:spAutoFit/>
          </a:bodyPr>
          <a:lstStyle/>
          <a:p>
            <a:pPr algn="ctr"/>
            <a:r>
              <a:rPr lang="he-IL" sz="4000" b="1" dirty="0">
                <a:latin typeface="David" panose="020E0502060401010101" pitchFamily="34" charset="-79"/>
                <a:cs typeface="David" panose="020E0502060401010101" pitchFamily="34" charset="-79"/>
              </a:rPr>
              <a:t>חובת נאמנות</a:t>
            </a:r>
          </a:p>
        </p:txBody>
      </p:sp>
    </p:spTree>
    <p:extLst>
      <p:ext uri="{BB962C8B-B14F-4D97-AF65-F5344CB8AC3E}">
        <p14:creationId xmlns:p14="http://schemas.microsoft.com/office/powerpoint/2010/main" val="3358199412"/>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2130</Words>
  <Application>Microsoft Office PowerPoint</Application>
  <PresentationFormat>מסך רחב</PresentationFormat>
  <Paragraphs>130</Paragraphs>
  <Slides>25</Slides>
  <Notes>0</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25</vt:i4>
      </vt:variant>
    </vt:vector>
  </HeadingPairs>
  <TitlesOfParts>
    <vt:vector size="32" baseType="lpstr">
      <vt:lpstr>Arial</vt:lpstr>
      <vt:lpstr>Calibri</vt:lpstr>
      <vt:lpstr>Calibri Light</vt:lpstr>
      <vt:lpstr>David</vt:lpstr>
      <vt:lpstr>Wingdings</vt:lpstr>
      <vt:lpstr>Wingdings 2</vt:lpstr>
      <vt:lpstr>ערכת נושא Office</vt:lpstr>
      <vt:lpstr>התחדשות עירונית</vt:lpstr>
      <vt:lpstr>על מה נדבר היום?</vt:lpstr>
      <vt:lpstr>התחדשות עירונית </vt:lpstr>
      <vt:lpstr>מצגת של PowerPoint‏</vt:lpstr>
      <vt:lpstr>מצגת של PowerPoint‏</vt:lpstr>
      <vt:lpstr>מצגת של PowerPoint‏</vt:lpstr>
      <vt:lpstr>החובות האתיות החלות על עורך הדין</vt:lpstr>
      <vt:lpstr>חובת נאמנות של עורך הדין כלפי הלקוח</vt:lpstr>
      <vt:lpstr>מצגת של PowerPoint‏</vt:lpstr>
      <vt:lpstr>ניגוד עניינים – כלל 14 לכללי הלשכה</vt:lpstr>
      <vt:lpstr>החלטה את/67/21 לשכת עורכי הדין</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ZEEVH HBB</dc:creator>
  <cp:lastModifiedBy>עדן מנגבוו</cp:lastModifiedBy>
  <cp:revision>38</cp:revision>
  <dcterms:created xsi:type="dcterms:W3CDTF">2023-05-08T09:25:41Z</dcterms:created>
  <dcterms:modified xsi:type="dcterms:W3CDTF">2023-07-02T07:54:31Z</dcterms:modified>
</cp:coreProperties>
</file>