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4" r:id="rId22"/>
    <p:sldId id="287" r:id="rId23"/>
    <p:sldId id="288" r:id="rId24"/>
    <p:sldId id="276" r:id="rId25"/>
    <p:sldId id="289" r:id="rId26"/>
    <p:sldId id="291" r:id="rId27"/>
    <p:sldId id="290" r:id="rId28"/>
    <p:sldId id="277"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979" autoAdjust="0"/>
    <p:restoredTop sz="94660"/>
  </p:normalViewPr>
  <p:slideViewPr>
    <p:cSldViewPr snapToGrid="0">
      <p:cViewPr varScale="1">
        <p:scale>
          <a:sx n="112" d="100"/>
          <a:sy n="112" d="100"/>
        </p:scale>
        <p:origin x="5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B78CAA-8209-76AF-A8A5-35A88458136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9B2BC6F-687C-45D8-5F8B-92D84CBE1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3FEBDFE-FE0E-88A5-3F26-5D9D4F751822}"/>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2A1BD81A-BFA3-8C71-EA05-D65BF3576EF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2EDA6B9-94D2-8914-3B44-3EFF0B062448}"/>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171703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1EF178-3DAE-D167-4947-70A5C1C2091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A38AA96-956B-AFC0-DD58-E0867B83B4E4}"/>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60B5E95-ECE1-A33B-C183-1EAD82A18690}"/>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4C5091BE-34AB-44D3-74A9-DFA1140CA6B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AD82DCB-8358-6977-CC22-3CAC88C0C81C}"/>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79924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6D9B180-2E9D-174F-9F2A-535963BE9F94}"/>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1F9C851-A726-6971-CC65-BCA49BE10EE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5C0F1AF-4E2B-1867-0B44-7ED79C6F0610}"/>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72486C0E-C83C-9072-8A67-FE1FB10C20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F7F2EFE-2CC7-A9E9-3C1C-6485B0118510}"/>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309059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7088B7-34D5-BA4A-5057-D61B8065E0E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E5915F-77D5-03F7-F7AD-73516B2F13A0}"/>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9E751DF-5E6A-D561-46B2-1BBDF704BCD4}"/>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8DA7FD9D-B5FF-A387-FC72-E39E59B7FE6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3B25F64-C781-AEF7-D5A4-55541DB1F0C6}"/>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177211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4627AF-C794-709E-2D34-2C5CAF5BBFC0}"/>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9D5010E-776F-89FE-41A5-B1D33A2179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EF2EF6D-C877-428E-B177-EBB0B19F224F}"/>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B7C3AF45-4413-CE45-C1F9-9EF7D54D90B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B4788B3-A752-984A-F5A9-B164C73C4C77}"/>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165726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35EF4E3-B07D-08E4-AF30-9BEAC9C03F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3334DE1-9986-1F92-346B-D8B7C544C30B}"/>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989C5AFB-F064-F136-55FB-F481CB3D4F5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7C07D25-91A9-B9F8-74A8-7B75D37AF4A5}"/>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6" name="מציין מיקום של כותרת תחתונה 5">
            <a:extLst>
              <a:ext uri="{FF2B5EF4-FFF2-40B4-BE49-F238E27FC236}">
                <a16:creationId xmlns:a16="http://schemas.microsoft.com/office/drawing/2014/main" id="{41FB731B-356B-EB74-A0CC-6A545A696CA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B784B1-F14C-B2F3-6F8E-A2DC8A845EC5}"/>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72682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9B2C4C-5CA8-DA78-4438-CCFD59449168}"/>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2F10469-C3B1-3C2A-7C1C-220768C9D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06FAE01F-DC9E-4F90-9B78-FFD1B55B7F4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77935176-A1F2-01EA-023B-72028781D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DBFB74A-56A0-C9D8-F3DA-1C380665EE31}"/>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9D52F59-8B14-0829-D995-DBEEF3C6C4B6}"/>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8" name="מציין מיקום של כותרת תחתונה 7">
            <a:extLst>
              <a:ext uri="{FF2B5EF4-FFF2-40B4-BE49-F238E27FC236}">
                <a16:creationId xmlns:a16="http://schemas.microsoft.com/office/drawing/2014/main" id="{E521D7DB-9C65-1692-52D4-DE0E7094E85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921A630-F416-7204-38FA-B2B2EAFE7FC0}"/>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185810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B44039-5FF1-5600-AB13-DE36665360A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D1B5A14-9232-879F-A4B5-A4E7801F349C}"/>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4" name="מציין מיקום של כותרת תחתונה 3">
            <a:extLst>
              <a:ext uri="{FF2B5EF4-FFF2-40B4-BE49-F238E27FC236}">
                <a16:creationId xmlns:a16="http://schemas.microsoft.com/office/drawing/2014/main" id="{07EE6FB7-D28A-B013-9E44-D0711E4ED7B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3F186EF-207D-0271-BF6A-CBF4F4907B6E}"/>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318197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2CB4C8A-D338-D70D-A0CD-1A9AA48A85B0}"/>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3" name="מציין מיקום של כותרת תחתונה 2">
            <a:extLst>
              <a:ext uri="{FF2B5EF4-FFF2-40B4-BE49-F238E27FC236}">
                <a16:creationId xmlns:a16="http://schemas.microsoft.com/office/drawing/2014/main" id="{830869B3-0B59-712D-CE44-0A67FFA70E03}"/>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9EDBF5F-67F3-98FF-24A1-33257ACAE9F6}"/>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98917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0BB90A-FABE-E27B-DFB7-2930C0514941}"/>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9886EF0-F89F-0380-3B86-CDA5833188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505BD444-562B-0F59-E0A5-1C54586CA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52588E9-80E1-D7A1-DE88-C58290A2A3CD}"/>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6" name="מציין מיקום של כותרת תחתונה 5">
            <a:extLst>
              <a:ext uri="{FF2B5EF4-FFF2-40B4-BE49-F238E27FC236}">
                <a16:creationId xmlns:a16="http://schemas.microsoft.com/office/drawing/2014/main" id="{B0BE57D2-1B82-EDDA-F968-192AB0FC057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76C6442-59EB-B453-9CBC-8B728A365220}"/>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340708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D26E6B-226F-769B-AB6E-C2CAFA31E59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342A7D9-1F62-CC00-F8BA-C74A64CF9E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F356DDA2-207B-0E08-FC6C-E497A650F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66FA708-78BC-1643-70B5-D6EA62A403F6}"/>
              </a:ext>
            </a:extLst>
          </p:cNvPr>
          <p:cNvSpPr>
            <a:spLocks noGrp="1"/>
          </p:cNvSpPr>
          <p:nvPr>
            <p:ph type="dt" sz="half" idx="10"/>
          </p:nvPr>
        </p:nvSpPr>
        <p:spPr/>
        <p:txBody>
          <a:bodyPr/>
          <a:lstStyle/>
          <a:p>
            <a:fld id="{1EBD44CF-89E2-484D-80C9-13E213F77B83}" type="datetimeFigureOut">
              <a:rPr lang="he-IL" smtClean="0"/>
              <a:t>י"ג/תמוז/תשפ"ג</a:t>
            </a:fld>
            <a:endParaRPr lang="he-IL"/>
          </a:p>
        </p:txBody>
      </p:sp>
      <p:sp>
        <p:nvSpPr>
          <p:cNvPr id="6" name="מציין מיקום של כותרת תחתונה 5">
            <a:extLst>
              <a:ext uri="{FF2B5EF4-FFF2-40B4-BE49-F238E27FC236}">
                <a16:creationId xmlns:a16="http://schemas.microsoft.com/office/drawing/2014/main" id="{44FAEC3A-8AC8-E07D-82A8-40FE588EB40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935C4BE-1248-099B-E8C1-A4DCA7F7A218}"/>
              </a:ext>
            </a:extLst>
          </p:cNvPr>
          <p:cNvSpPr>
            <a:spLocks noGrp="1"/>
          </p:cNvSpPr>
          <p:nvPr>
            <p:ph type="sldNum" sz="quarter" idx="12"/>
          </p:nvPr>
        </p:nvSpPr>
        <p:spPr/>
        <p:txBody>
          <a:bodyPr/>
          <a:lstStyle/>
          <a:p>
            <a:fld id="{13C3E623-15C5-406B-AD0E-C7B19F90F812}" type="slidenum">
              <a:rPr lang="he-IL" smtClean="0"/>
              <a:t>‹#›</a:t>
            </a:fld>
            <a:endParaRPr lang="he-IL"/>
          </a:p>
        </p:txBody>
      </p:sp>
    </p:spTree>
    <p:extLst>
      <p:ext uri="{BB962C8B-B14F-4D97-AF65-F5344CB8AC3E}">
        <p14:creationId xmlns:p14="http://schemas.microsoft.com/office/powerpoint/2010/main" val="247575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62000">
              <a:schemeClr val="accent5">
                <a:lumMod val="40000"/>
                <a:lumOff val="60000"/>
              </a:schemeClr>
            </a:gs>
            <a:gs pos="100000">
              <a:schemeClr val="accent5">
                <a:lumMod val="60000"/>
                <a:lumOff val="40000"/>
              </a:schemeClr>
            </a:gs>
          </a:gsLst>
          <a:lin ang="5400000" scaled="0"/>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7FD9EDC-3C8B-8C3A-E4E3-A866AC081FD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3BD79BE-943A-C80F-1C4B-21EDEE9BA63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5EBF7F4-5F79-023A-0B1F-B162072FB5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EBD44CF-89E2-484D-80C9-13E213F77B83}" type="datetimeFigureOut">
              <a:rPr lang="he-IL" smtClean="0"/>
              <a:t>י"ג/תמוז/תשפ"ג</a:t>
            </a:fld>
            <a:endParaRPr lang="he-IL"/>
          </a:p>
        </p:txBody>
      </p:sp>
      <p:sp>
        <p:nvSpPr>
          <p:cNvPr id="5" name="מציין מיקום של כותרת תחתונה 4">
            <a:extLst>
              <a:ext uri="{FF2B5EF4-FFF2-40B4-BE49-F238E27FC236}">
                <a16:creationId xmlns:a16="http://schemas.microsoft.com/office/drawing/2014/main" id="{706DC072-804E-6F7F-C373-652539CF5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2F6CACEA-E479-49D2-0E57-116EEF3C326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3C3E623-15C5-406B-AD0E-C7B19F90F812}" type="slidenum">
              <a:rPr lang="he-IL" smtClean="0"/>
              <a:t>‹#›</a:t>
            </a:fld>
            <a:endParaRPr lang="he-IL"/>
          </a:p>
        </p:txBody>
      </p:sp>
    </p:spTree>
    <p:extLst>
      <p:ext uri="{BB962C8B-B14F-4D97-AF65-F5344CB8AC3E}">
        <p14:creationId xmlns:p14="http://schemas.microsoft.com/office/powerpoint/2010/main" val="3729908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2.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7/06/relationships/model3d" Target="../media/model3d3.glb"/><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5E33760-EC7C-03DA-8EBE-F118F13C8C96}"/>
              </a:ext>
            </a:extLst>
          </p:cNvPr>
          <p:cNvSpPr>
            <a:spLocks noGrp="1"/>
          </p:cNvSpPr>
          <p:nvPr>
            <p:ph type="ctrTitle"/>
          </p:nvPr>
        </p:nvSpPr>
        <p:spPr>
          <a:xfrm>
            <a:off x="1524000" y="913471"/>
            <a:ext cx="9144000" cy="1190385"/>
          </a:xfrm>
        </p:spPr>
        <p:txBody>
          <a:bodyPr>
            <a:normAutofit/>
          </a:bodyPr>
          <a:lstStyle/>
          <a:p>
            <a:r>
              <a:rPr lang="he-IL" sz="7000" b="1" dirty="0">
                <a:latin typeface="David" panose="020E0502060401010101" pitchFamily="34" charset="-79"/>
                <a:cs typeface="David" panose="020E0502060401010101" pitchFamily="34" charset="-79"/>
              </a:rPr>
              <a:t>התחדשות עירונית</a:t>
            </a:r>
          </a:p>
        </p:txBody>
      </p:sp>
      <p:sp>
        <p:nvSpPr>
          <p:cNvPr id="3" name="כותרת משנה 2">
            <a:extLst>
              <a:ext uri="{FF2B5EF4-FFF2-40B4-BE49-F238E27FC236}">
                <a16:creationId xmlns:a16="http://schemas.microsoft.com/office/drawing/2014/main" id="{A37855C9-E6DA-198B-1512-968506575E35}"/>
              </a:ext>
            </a:extLst>
          </p:cNvPr>
          <p:cNvSpPr>
            <a:spLocks noGrp="1"/>
          </p:cNvSpPr>
          <p:nvPr>
            <p:ph type="subTitle" idx="1"/>
          </p:nvPr>
        </p:nvSpPr>
        <p:spPr>
          <a:xfrm>
            <a:off x="1446362" y="2506483"/>
            <a:ext cx="9144000" cy="1655762"/>
          </a:xfrm>
          <a:noFill/>
        </p:spPr>
        <p:txBody>
          <a:bodyPr>
            <a:normAutofit/>
          </a:bodyPr>
          <a:lstStyle/>
          <a:p>
            <a:r>
              <a:rPr lang="he-IL" sz="3200" b="1" dirty="0">
                <a:latin typeface="David" panose="020E0502060401010101" pitchFamily="34" charset="-79"/>
                <a:cs typeface="David" panose="020E0502060401010101" pitchFamily="34" charset="-79"/>
              </a:rPr>
              <a:t>"השלבים שבדרך"</a:t>
            </a:r>
          </a:p>
          <a:p>
            <a:r>
              <a:rPr lang="he-IL" sz="3200" b="1" dirty="0">
                <a:latin typeface="David" panose="020E0502060401010101" pitchFamily="34" charset="-79"/>
                <a:cs typeface="David" panose="020E0502060401010101" pitchFamily="34" charset="-79"/>
              </a:rPr>
              <a:t>מרצה: עו"ד יוסי קליין</a:t>
            </a:r>
          </a:p>
        </p:txBody>
      </p:sp>
      <p:pic>
        <p:nvPicPr>
          <p:cNvPr id="5" name="גרפיקה 4" descr="עיר עם מילוי מלא">
            <a:extLst>
              <a:ext uri="{FF2B5EF4-FFF2-40B4-BE49-F238E27FC236}">
                <a16:creationId xmlns:a16="http://schemas.microsoft.com/office/drawing/2014/main" id="{1B655989-AB3D-D702-3EEB-6495631FC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5661" y="3532517"/>
            <a:ext cx="3884762" cy="3884762"/>
          </a:xfrm>
          <a:prstGeom prst="rect">
            <a:avLst/>
          </a:prstGeom>
        </p:spPr>
      </p:pic>
    </p:spTree>
    <p:extLst>
      <p:ext uri="{BB962C8B-B14F-4D97-AF65-F5344CB8AC3E}">
        <p14:creationId xmlns:p14="http://schemas.microsoft.com/office/powerpoint/2010/main" val="1725093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32AA30-7C47-9149-81F5-7187AECA2C3A}"/>
              </a:ext>
            </a:extLst>
          </p:cNvPr>
          <p:cNvSpPr>
            <a:spLocks noGrp="1"/>
          </p:cNvSpPr>
          <p:nvPr>
            <p:ph type="title"/>
          </p:nvPr>
        </p:nvSpPr>
        <p:spPr>
          <a:xfrm>
            <a:off x="1676400" y="2349124"/>
            <a:ext cx="10515600" cy="1325563"/>
          </a:xfrm>
        </p:spPr>
        <p:txBody>
          <a:bodyPr>
            <a:noAutofit/>
          </a:bodyPr>
          <a:lstStyle/>
          <a:p>
            <a:pPr algn="ctr"/>
            <a:r>
              <a:rPr lang="he-IL" sz="9600" b="1" i="1" dirty="0">
                <a:latin typeface="David" panose="020E0502060401010101" pitchFamily="34" charset="-79"/>
                <a:cs typeface="David" panose="020E0502060401010101" pitchFamily="34" charset="-79"/>
              </a:rPr>
              <a:t>פינוי בינוי</a:t>
            </a:r>
          </a:p>
        </p:txBody>
      </p:sp>
      <p:sp>
        <p:nvSpPr>
          <p:cNvPr id="8" name="תיבת טקסט 7">
            <a:extLst>
              <a:ext uri="{FF2B5EF4-FFF2-40B4-BE49-F238E27FC236}">
                <a16:creationId xmlns:a16="http://schemas.microsoft.com/office/drawing/2014/main" id="{80A0E9E5-70DF-1520-556B-98F4A3FC9C9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התחדשות עירונית</a:t>
            </a:r>
          </a:p>
        </p:txBody>
      </p:sp>
      <mc:AlternateContent xmlns:mc="http://schemas.openxmlformats.org/markup-compatibility/2006">
        <mc:Choice xmlns:am3d="http://schemas.microsoft.com/office/drawing/2017/model3d" Requires="am3d">
          <p:graphicFrame>
            <p:nvGraphicFramePr>
              <p:cNvPr id="9" name="מודל תלת-ממד 8" descr="Half a Wall">
                <a:extLst>
                  <a:ext uri="{FF2B5EF4-FFF2-40B4-BE49-F238E27FC236}">
                    <a16:creationId xmlns:a16="http://schemas.microsoft.com/office/drawing/2014/main" id="{76CF6C3D-4D57-E470-410F-0817B2DF623C}"/>
                  </a:ext>
                </a:extLst>
              </p:cNvPr>
              <p:cNvGraphicFramePr>
                <a:graphicFrameLocks noChangeAspect="1"/>
              </p:cNvGraphicFramePr>
              <p:nvPr>
                <p:extLst>
                  <p:ext uri="{D42A27DB-BD31-4B8C-83A1-F6EECF244321}">
                    <p14:modId xmlns:p14="http://schemas.microsoft.com/office/powerpoint/2010/main" val="4079209473"/>
                  </p:ext>
                </p:extLst>
              </p:nvPr>
            </p:nvGraphicFramePr>
            <p:xfrm>
              <a:off x="725904" y="151541"/>
              <a:ext cx="3108159" cy="6554917"/>
            </p:xfrm>
            <a:graphic>
              <a:graphicData uri="http://schemas.microsoft.com/office/drawing/2017/model3d">
                <am3d:model3d r:embed="rId2">
                  <am3d:spPr>
                    <a:xfrm>
                      <a:off x="0" y="0"/>
                      <a:ext cx="3108159" cy="6554917"/>
                    </a:xfrm>
                    <a:prstGeom prst="rect">
                      <a:avLst/>
                    </a:prstGeom>
                    <a:noFill/>
                  </am3d:spPr>
                  <am3d:camera>
                    <am3d:pos x="0" y="0" z="53886815"/>
                    <am3d:up dx="0" dy="36000000" dz="0"/>
                    <am3d:lookAt x="0" y="0" z="0"/>
                    <am3d:perspective fov="2700000"/>
                  </am3d:camera>
                  <am3d:trans>
                    <am3d:meterPerModelUnit n="250000" d="1000000"/>
                    <am3d:preTrans dx="-9000003" dy="-18000000" dz="0"/>
                    <am3d:scale>
                      <am3d:sx n="1000000" d="1000000"/>
                      <am3d:sy n="1000000" d="1000000"/>
                      <am3d:sz n="1000000" d="1000000"/>
                    </am3d:scale>
                    <am3d:rot ax="311262" ay="2624738" az="215538"/>
                    <am3d:postTrans dx="0" dy="0" dz="0"/>
                  </am3d:trans>
                  <am3d:raster rName="Office3DRenderer" rVer="16.0.8326">
                    <am3d:blip r:embed="rId3"/>
                  </am3d:raster>
                  <am3d:objViewport viewportSz="66635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מודל תלת-ממד 8" descr="Half a Wall">
                <a:extLst>
                  <a:ext uri="{FF2B5EF4-FFF2-40B4-BE49-F238E27FC236}">
                    <a16:creationId xmlns:a16="http://schemas.microsoft.com/office/drawing/2014/main" id="{76CF6C3D-4D57-E470-410F-0817B2DF623C}"/>
                  </a:ext>
                </a:extLst>
              </p:cNvPr>
              <p:cNvPicPr>
                <a:picLocks noGrp="1" noRot="1" noChangeAspect="1" noMove="1" noResize="1" noEditPoints="1" noAdjustHandles="1" noChangeArrowheads="1" noChangeShapeType="1" noCrop="1"/>
              </p:cNvPicPr>
              <p:nvPr/>
            </p:nvPicPr>
            <p:blipFill>
              <a:blip r:embed="rId3"/>
              <a:stretch>
                <a:fillRect/>
              </a:stretch>
            </p:blipFill>
            <p:spPr>
              <a:xfrm>
                <a:off x="725904" y="151541"/>
                <a:ext cx="3108159" cy="6554917"/>
              </a:xfrm>
              <a:prstGeom prst="rect">
                <a:avLst/>
              </a:prstGeom>
              <a:noFill/>
            </p:spPr>
          </p:pic>
        </mc:Fallback>
      </mc:AlternateContent>
    </p:spTree>
    <p:extLst>
      <p:ext uri="{BB962C8B-B14F-4D97-AF65-F5344CB8AC3E}">
        <p14:creationId xmlns:p14="http://schemas.microsoft.com/office/powerpoint/2010/main" val="3275049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2639BD-B004-F706-9223-7F0D4D043A9F}"/>
              </a:ext>
            </a:extLst>
          </p:cNvPr>
          <p:cNvSpPr>
            <a:spLocks noGrp="1"/>
          </p:cNvSpPr>
          <p:nvPr>
            <p:ph type="title"/>
          </p:nvPr>
        </p:nvSpPr>
        <p:spPr>
          <a:xfrm>
            <a:off x="838200" y="172620"/>
            <a:ext cx="10515600" cy="1325563"/>
          </a:xfrm>
        </p:spPr>
        <p:txBody>
          <a:bodyPr>
            <a:normAutofit fontScale="90000"/>
          </a:bodyPr>
          <a:lstStyle/>
          <a:p>
            <a:pPr algn="ctr"/>
            <a:r>
              <a:rPr lang="he-IL" sz="6000" b="1" dirty="0">
                <a:latin typeface="David" panose="020E0502060401010101" pitchFamily="34" charset="-79"/>
                <a:cs typeface="David" panose="020E0502060401010101" pitchFamily="34" charset="-79"/>
              </a:rPr>
              <a:t>עסקת פינוי בינוי</a:t>
            </a:r>
            <a:br>
              <a:rPr lang="he-IL" dirty="0">
                <a:latin typeface="David" panose="020E0502060401010101" pitchFamily="34" charset="-79"/>
                <a:cs typeface="David" panose="020E0502060401010101" pitchFamily="34" charset="-79"/>
              </a:rPr>
            </a:br>
            <a:r>
              <a:rPr lang="he-IL" sz="3600" dirty="0">
                <a:latin typeface="David" panose="020E0502060401010101" pitchFamily="34" charset="-79"/>
                <a:cs typeface="David" panose="020E0502060401010101" pitchFamily="34" charset="-79"/>
              </a:rPr>
              <a:t>לפי ס' 1 חוק פינוי ובינוי (עידוד מיזמי פינוי ובינוי), תשס"ו-2006</a:t>
            </a:r>
          </a:p>
        </p:txBody>
      </p:sp>
      <p:sp>
        <p:nvSpPr>
          <p:cNvPr id="3" name="מציין מיקום תוכן 2">
            <a:extLst>
              <a:ext uri="{FF2B5EF4-FFF2-40B4-BE49-F238E27FC236}">
                <a16:creationId xmlns:a16="http://schemas.microsoft.com/office/drawing/2014/main" id="{A8CBDC2C-1294-CAC0-2E0E-33D18214F136}"/>
              </a:ext>
            </a:extLst>
          </p:cNvPr>
          <p:cNvSpPr>
            <a:spLocks noGrp="1"/>
          </p:cNvSpPr>
          <p:nvPr>
            <p:ph idx="1"/>
          </p:nvPr>
        </p:nvSpPr>
        <p:spPr>
          <a:xfrm>
            <a:off x="465221" y="1712997"/>
            <a:ext cx="11284819" cy="4703845"/>
          </a:xfrm>
          <a:solidFill>
            <a:schemeClr val="accent5">
              <a:lumMod val="40000"/>
              <a:lumOff val="60000"/>
            </a:schemeClr>
          </a:solidFill>
        </p:spPr>
        <p:txBody>
          <a:bodyPr>
            <a:normAutofit/>
          </a:bodyPr>
          <a:lstStyle/>
          <a:p>
            <a:pPr marL="0" indent="0" algn="just">
              <a:lnSpc>
                <a:spcPct val="100000"/>
              </a:lnSpc>
              <a:buNone/>
            </a:pPr>
            <a:r>
              <a:rPr lang="he-IL" sz="2200" b="1" dirty="0">
                <a:latin typeface="David" panose="020E0502060401010101" pitchFamily="34" charset="-79"/>
                <a:cs typeface="David" panose="020E0502060401010101" pitchFamily="34" charset="-79"/>
              </a:rPr>
              <a:t>עסקת פינוי ובינוי</a:t>
            </a:r>
            <a:r>
              <a:rPr lang="he-IL" sz="2200" dirty="0">
                <a:latin typeface="David" panose="020E0502060401010101" pitchFamily="34" charset="-79"/>
                <a:cs typeface="David" panose="020E0502060401010101" pitchFamily="34" charset="-79"/>
              </a:rPr>
              <a:t>" – חוזה בין יזם לבין בעל דירה בבית משותף, אשר על פיו מתחייב בעל הדירה בבית המשותף למכור את זכויותיו בו, כולן או מקצתן, לצורך הריסת הבית המשותף והקמת בית משותף חדש במקומו בהתאם לתכנית לפינוי ובינוי, שמצורף לו ייפוי כוח מבעל הדירה ליזם או לעורך דין מטעמו לביצוע הפעולות הנדרשות למימוש החוזה, ושכולל, בין השאר, את כל אלה:</a:t>
            </a:r>
          </a:p>
          <a:p>
            <a:pPr marL="68580" indent="0">
              <a:lnSpc>
                <a:spcPct val="100000"/>
              </a:lnSpc>
              <a:buNone/>
            </a:pPr>
            <a:r>
              <a:rPr lang="he-IL" sz="2200" dirty="0">
                <a:latin typeface="David" panose="020E0502060401010101" pitchFamily="34" charset="-79"/>
                <a:cs typeface="David" panose="020E0502060401010101" pitchFamily="34" charset="-79"/>
              </a:rPr>
              <a:t>    (1)   העקרונות לקביעת התמורה שיקבל כל בעל דירה לפי החוזה;</a:t>
            </a:r>
          </a:p>
          <a:p>
            <a:pPr marL="68580" indent="0">
              <a:lnSpc>
                <a:spcPct val="100000"/>
              </a:lnSpc>
              <a:buNone/>
            </a:pPr>
            <a:r>
              <a:rPr lang="he-IL" sz="2200" dirty="0">
                <a:latin typeface="David" panose="020E0502060401010101" pitchFamily="34" charset="-79"/>
                <a:cs typeface="David" panose="020E0502060401010101" pitchFamily="34" charset="-79"/>
              </a:rPr>
              <a:t>    (2)   המועדים המרביים לאישור תכנית מפורטת, לקבלת היתר בנייה     </a:t>
            </a:r>
          </a:p>
          <a:p>
            <a:pPr marL="68580" indent="0">
              <a:lnSpc>
                <a:spcPct val="100000"/>
              </a:lnSpc>
              <a:buNone/>
            </a:pPr>
            <a:r>
              <a:rPr lang="he-IL" sz="2200" dirty="0">
                <a:latin typeface="David" panose="020E0502060401010101" pitchFamily="34" charset="-79"/>
                <a:cs typeface="David" panose="020E0502060401010101" pitchFamily="34" charset="-79"/>
              </a:rPr>
              <a:t>           ולמסירת הדירה החדשה לבעל הדירה בהתאם לחוזה;</a:t>
            </a:r>
          </a:p>
          <a:p>
            <a:pPr marL="68580" indent="0">
              <a:lnSpc>
                <a:spcPct val="100000"/>
              </a:lnSpc>
              <a:buNone/>
            </a:pPr>
            <a:r>
              <a:rPr lang="he-IL" sz="2200" dirty="0">
                <a:latin typeface="David" panose="020E0502060401010101" pitchFamily="34" charset="-79"/>
                <a:cs typeface="David" panose="020E0502060401010101" pitchFamily="34" charset="-79"/>
              </a:rPr>
              <a:t>    (3)   פרטים בדבר הגורם שיבצע את עבודות הבנייה בהתאם לחוזה או </a:t>
            </a:r>
          </a:p>
          <a:p>
            <a:pPr marL="68580" indent="0">
              <a:lnSpc>
                <a:spcPct val="100000"/>
              </a:lnSpc>
              <a:buNone/>
            </a:pPr>
            <a:r>
              <a:rPr lang="he-IL" sz="2200" dirty="0">
                <a:latin typeface="David" panose="020E0502060401010101" pitchFamily="34" charset="-79"/>
                <a:cs typeface="David" panose="020E0502060401010101" pitchFamily="34" charset="-79"/>
              </a:rPr>
              <a:t>           תנאים לבחירתו של הגורם כאמור, לרבות לעניין ניסיונו בתחום;</a:t>
            </a:r>
          </a:p>
          <a:p>
            <a:pPr marL="68580" indent="0">
              <a:lnSpc>
                <a:spcPct val="100000"/>
              </a:lnSpc>
              <a:buNone/>
            </a:pPr>
            <a:r>
              <a:rPr lang="he-IL" sz="2200" dirty="0">
                <a:latin typeface="David" panose="020E0502060401010101" pitchFamily="34" charset="-79"/>
                <a:cs typeface="David" panose="020E0502060401010101" pitchFamily="34" charset="-79"/>
              </a:rPr>
              <a:t>    (4)   התחייבות מטעם היזם להעמיד ערבויות לטובת בעל הדירה לשם </a:t>
            </a:r>
          </a:p>
          <a:p>
            <a:pPr marL="68580" indent="0">
              <a:lnSpc>
                <a:spcPct val="100000"/>
              </a:lnSpc>
              <a:buNone/>
            </a:pPr>
            <a:r>
              <a:rPr lang="he-IL" sz="2200" dirty="0">
                <a:latin typeface="David" panose="020E0502060401010101" pitchFamily="34" charset="-79"/>
                <a:cs typeface="David" panose="020E0502060401010101" pitchFamily="34" charset="-79"/>
              </a:rPr>
              <a:t>           הבטחת התחייבויותיו של היזם לפי החוזה;</a:t>
            </a:r>
          </a:p>
          <a:p>
            <a:endParaRPr lang="he-IL" dirty="0"/>
          </a:p>
        </p:txBody>
      </p:sp>
    </p:spTree>
    <p:extLst>
      <p:ext uri="{BB962C8B-B14F-4D97-AF65-F5344CB8AC3E}">
        <p14:creationId xmlns:p14="http://schemas.microsoft.com/office/powerpoint/2010/main" val="273903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8462C01-2572-B53A-5532-F099DFB44A7B}"/>
              </a:ext>
            </a:extLst>
          </p:cNvPr>
          <p:cNvSpPr>
            <a:spLocks noGrp="1"/>
          </p:cNvSpPr>
          <p:nvPr>
            <p:ph type="title"/>
          </p:nvPr>
        </p:nvSpPr>
        <p:spPr/>
        <p:txBody>
          <a:bodyPr>
            <a:normAutofit/>
          </a:bodyPr>
          <a:lstStyle/>
          <a:p>
            <a:pPr algn="ctr"/>
            <a:r>
              <a:rPr lang="he-IL" sz="5400" b="1" u="sng" dirty="0">
                <a:latin typeface="David" panose="020E0502060401010101" pitchFamily="34" charset="-79"/>
                <a:cs typeface="David" panose="020E0502060401010101" pitchFamily="34" charset="-79"/>
              </a:rPr>
              <a:t>עסקת פינוי בינוי:</a:t>
            </a:r>
            <a:endParaRPr lang="he-IL" sz="5400"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D8117A92-56D9-D41F-66DE-F9DD091E0112}"/>
              </a:ext>
            </a:extLst>
          </p:cNvPr>
          <p:cNvSpPr>
            <a:spLocks noGrp="1"/>
          </p:cNvSpPr>
          <p:nvPr>
            <p:ph idx="1"/>
          </p:nvPr>
        </p:nvSpPr>
        <p:spPr>
          <a:xfrm>
            <a:off x="705853" y="1690688"/>
            <a:ext cx="11197389" cy="5129295"/>
          </a:xfrm>
        </p:spPr>
        <p:txBody>
          <a:bodyPr/>
          <a:lstStyle/>
          <a:p>
            <a:pPr algn="just">
              <a:lnSpc>
                <a:spcPct val="100000"/>
              </a:lnSpc>
              <a:buFont typeface="Wingdings" panose="05000000000000000000" pitchFamily="2" charset="2"/>
              <a:buChar char="Ø"/>
            </a:pPr>
            <a:r>
              <a:rPr lang="he-IL" sz="3000" dirty="0">
                <a:latin typeface="David" panose="020E0502060401010101" pitchFamily="34" charset="-79"/>
                <a:cs typeface="David" panose="020E0502060401010101" pitchFamily="34" charset="-79"/>
              </a:rPr>
              <a:t>פינוי בינוי הינו תהליך, במתייחס למתחמים וכולל לפחות 24 דירות קיימות.</a:t>
            </a:r>
          </a:p>
          <a:p>
            <a:pPr algn="just">
              <a:lnSpc>
                <a:spcPct val="100000"/>
              </a:lnSpc>
              <a:buFont typeface="Wingdings" panose="05000000000000000000" pitchFamily="2" charset="2"/>
              <a:buChar char="Ø"/>
            </a:pPr>
            <a:r>
              <a:rPr lang="he-IL" sz="3000" dirty="0">
                <a:latin typeface="David" panose="020E0502060401010101" pitchFamily="34" charset="-79"/>
                <a:cs typeface="David" panose="020E0502060401010101" pitchFamily="34" charset="-79"/>
              </a:rPr>
              <a:t>במהלך הפרויקט המבנים הקיימים נהרסים ובמקומם נבנים מבנים חדשים באמצעות יזום תכנית חדשה (בסמכות ועדות התכנון המקומית/מחוזית או הותמ"ל). </a:t>
            </a:r>
          </a:p>
          <a:p>
            <a:pPr algn="just">
              <a:lnSpc>
                <a:spcPct val="100000"/>
              </a:lnSpc>
              <a:buFont typeface="Wingdings" panose="05000000000000000000" pitchFamily="2" charset="2"/>
              <a:buChar char="Ø"/>
            </a:pPr>
            <a:r>
              <a:rPr lang="he-IL" sz="3000" dirty="0">
                <a:latin typeface="David" panose="020E0502060401010101" pitchFamily="34" charset="-79"/>
                <a:cs typeface="David" panose="020E0502060401010101" pitchFamily="34" charset="-79"/>
              </a:rPr>
              <a:t>התכנית החדשה מאפשרת ואף מגדילה את זכויות הבנייה במתחם ובכך גם מאפשרת שדרוג של התשתיות העירוניות כגון: כבישים, חניה, מדרכות, גנים, תשתיות ביוב ומים</a:t>
            </a:r>
            <a:r>
              <a:rPr lang="en-US" sz="3000" dirty="0">
                <a:latin typeface="David" panose="020E0502060401010101" pitchFamily="34" charset="-79"/>
                <a:cs typeface="David" panose="020E0502060401010101" pitchFamily="34" charset="-79"/>
              </a:rPr>
              <a:t>.</a:t>
            </a:r>
          </a:p>
          <a:p>
            <a:pPr algn="just">
              <a:lnSpc>
                <a:spcPct val="100000"/>
              </a:lnSpc>
              <a:buFont typeface="Wingdings" panose="05000000000000000000" pitchFamily="2" charset="2"/>
              <a:buChar char="Ø"/>
            </a:pPr>
            <a:r>
              <a:rPr lang="he-IL" sz="3000" dirty="0">
                <a:latin typeface="David" panose="020E0502060401010101" pitchFamily="34" charset="-79"/>
                <a:cs typeface="David" panose="020E0502060401010101" pitchFamily="34" charset="-79"/>
              </a:rPr>
              <a:t>פינוי בינוי הינו תהליך שלוקח זמן רב, אורכו ארוך יותר משל פרויקט במסלול תמ"א 38, מכיוון שהוא משלב בעלי דירות רבים והצורך לקדם תוכנית חדשה.</a:t>
            </a:r>
            <a:endParaRPr lang="en-US" sz="3000" dirty="0">
              <a:latin typeface="David" panose="020E0502060401010101" pitchFamily="34" charset="-79"/>
              <a:cs typeface="David" panose="020E0502060401010101" pitchFamily="34" charset="-79"/>
            </a:endParaRPr>
          </a:p>
          <a:p>
            <a:endParaRPr lang="he-IL" dirty="0"/>
          </a:p>
        </p:txBody>
      </p:sp>
    </p:spTree>
    <p:extLst>
      <p:ext uri="{BB962C8B-B14F-4D97-AF65-F5344CB8AC3E}">
        <p14:creationId xmlns:p14="http://schemas.microsoft.com/office/powerpoint/2010/main" val="4142588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3582EC-A5EF-7BC3-40F9-BDCD6A856ECC}"/>
              </a:ext>
            </a:extLst>
          </p:cNvPr>
          <p:cNvSpPr>
            <a:spLocks noGrp="1"/>
          </p:cNvSpPr>
          <p:nvPr>
            <p:ph type="title"/>
          </p:nvPr>
        </p:nvSpPr>
        <p:spPr>
          <a:xfrm>
            <a:off x="982579" y="926599"/>
            <a:ext cx="10515600" cy="1325563"/>
          </a:xfrm>
        </p:spPr>
        <p:txBody>
          <a:bodyPr/>
          <a:lstStyle/>
          <a:p>
            <a:pPr algn="ctr"/>
            <a:r>
              <a:rPr lang="he-IL" sz="4400" b="1" u="sng" dirty="0">
                <a:latin typeface="David" panose="020E0502060401010101" pitchFamily="34" charset="-79"/>
                <a:cs typeface="David" panose="020E0502060401010101" pitchFamily="34" charset="-79"/>
              </a:rPr>
              <a:t>הבדלים עיקריים בין תמ"א לבין פינוי בינוי:</a:t>
            </a:r>
            <a:br>
              <a:rPr lang="he-IL" sz="4400" b="1" u="sng" dirty="0">
                <a:latin typeface="David" panose="020E0502060401010101" pitchFamily="34" charset="-79"/>
                <a:cs typeface="David" panose="020E0502060401010101" pitchFamily="34" charset="-79"/>
              </a:rPr>
            </a:br>
            <a:endParaRPr lang="he-IL"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09467BDD-E0AA-F3E8-7849-77D5C0A9B293}"/>
              </a:ext>
            </a:extLst>
          </p:cNvPr>
          <p:cNvSpPr>
            <a:spLocks noGrp="1"/>
          </p:cNvSpPr>
          <p:nvPr>
            <p:ph idx="1"/>
          </p:nvPr>
        </p:nvSpPr>
        <p:spPr>
          <a:xfrm>
            <a:off x="870283" y="1825625"/>
            <a:ext cx="11161295" cy="5032375"/>
          </a:xfrm>
        </p:spPr>
        <p:txBody>
          <a:bodyPr>
            <a:normAutofit fontScale="92500" lnSpcReduction="10000"/>
          </a:bodyPr>
          <a:lstStyle/>
          <a:p>
            <a:pPr marL="571500" lvl="1" indent="-457200" algn="just">
              <a:lnSpc>
                <a:spcPct val="110000"/>
              </a:lnSpc>
              <a:buFont typeface="Wingdings" panose="05000000000000000000" pitchFamily="2" charset="2"/>
              <a:buChar char="Ø"/>
            </a:pPr>
            <a:r>
              <a:rPr lang="he-IL" sz="2600" dirty="0">
                <a:latin typeface="David" panose="020E0502060401010101" pitchFamily="34" charset="-79"/>
                <a:cs typeface="David" panose="020E0502060401010101" pitchFamily="34" charset="-79"/>
              </a:rPr>
              <a:t>התנאי לביצוע עסקת תמ"א 38 היא שהבניין קיבל היתר לפני 1.1.1980 וכן שהבניין מצריך חיזוק. בפינוי בינוי תנאים אילו אינם רלוונטיים.</a:t>
            </a:r>
          </a:p>
          <a:p>
            <a:pPr marL="571500" lvl="1" indent="-457200" algn="just">
              <a:lnSpc>
                <a:spcPct val="110000"/>
              </a:lnSpc>
              <a:buFont typeface="Wingdings" panose="05000000000000000000" pitchFamily="2" charset="2"/>
              <a:buChar char="Ø"/>
            </a:pPr>
            <a:endParaRPr lang="he-IL" sz="2600" dirty="0">
              <a:latin typeface="David" panose="020E0502060401010101" pitchFamily="34" charset="-79"/>
              <a:cs typeface="David" panose="020E0502060401010101" pitchFamily="34" charset="-79"/>
            </a:endParaRPr>
          </a:p>
          <a:p>
            <a:pPr marL="571500" lvl="1" indent="-457200" algn="just">
              <a:lnSpc>
                <a:spcPct val="110000"/>
              </a:lnSpc>
              <a:buFont typeface="Wingdings" panose="05000000000000000000" pitchFamily="2" charset="2"/>
              <a:buChar char="Ø"/>
            </a:pPr>
            <a:r>
              <a:rPr lang="he-IL" sz="2600" dirty="0">
                <a:latin typeface="David" panose="020E0502060401010101" pitchFamily="34" charset="-79"/>
                <a:cs typeface="David" panose="020E0502060401010101" pitchFamily="34" charset="-79"/>
              </a:rPr>
              <a:t>בתמ"א 38 לרוב מדובר בעסקה שמתייחסת לבניין בודד או ליותר. בפינוי בינוי מתייחסים למתחמים "תא שטח גדול יותר" לפחות 24 דירות.</a:t>
            </a:r>
          </a:p>
          <a:p>
            <a:pPr marL="571500" lvl="1" indent="-457200" algn="just">
              <a:lnSpc>
                <a:spcPct val="110000"/>
              </a:lnSpc>
              <a:buFont typeface="Wingdings" panose="05000000000000000000" pitchFamily="2" charset="2"/>
              <a:buChar char="Ø"/>
            </a:pPr>
            <a:endParaRPr lang="he-IL" sz="2600" dirty="0">
              <a:latin typeface="David" panose="020E0502060401010101" pitchFamily="34" charset="-79"/>
              <a:cs typeface="David" panose="020E0502060401010101" pitchFamily="34" charset="-79"/>
            </a:endParaRPr>
          </a:p>
          <a:p>
            <a:pPr marL="571500" lvl="1" indent="-457200" algn="just">
              <a:lnSpc>
                <a:spcPct val="110000"/>
              </a:lnSpc>
              <a:buFont typeface="Wingdings" panose="05000000000000000000" pitchFamily="2" charset="2"/>
              <a:buChar char="Ø"/>
            </a:pPr>
            <a:r>
              <a:rPr lang="he-IL" sz="2600" dirty="0">
                <a:latin typeface="David" panose="020E0502060401010101" pitchFamily="34" charset="-79"/>
                <a:cs typeface="David" panose="020E0502060401010101" pitchFamily="34" charset="-79"/>
              </a:rPr>
              <a:t>כדי לממש עסקת פינוי בינוי יש צורך לאשר תוכנית בניין עיר חדשה, בתמ"א 38 מגישים בקשה להיתר ללא צורך באישור תוכנית חדשה.</a:t>
            </a:r>
          </a:p>
          <a:p>
            <a:pPr marL="571500" lvl="1" indent="-457200" algn="just">
              <a:lnSpc>
                <a:spcPct val="110000"/>
              </a:lnSpc>
              <a:buFont typeface="Wingdings" panose="05000000000000000000" pitchFamily="2" charset="2"/>
              <a:buChar char="Ø"/>
            </a:pPr>
            <a:endParaRPr lang="he-IL" sz="2600" dirty="0">
              <a:latin typeface="David" panose="020E0502060401010101" pitchFamily="34" charset="-79"/>
              <a:cs typeface="David" panose="020E0502060401010101" pitchFamily="34" charset="-79"/>
            </a:endParaRPr>
          </a:p>
          <a:p>
            <a:pPr marL="571500" lvl="1" indent="-457200" algn="just">
              <a:lnSpc>
                <a:spcPct val="110000"/>
              </a:lnSpc>
              <a:buFont typeface="Wingdings" panose="05000000000000000000" pitchFamily="2" charset="2"/>
              <a:buChar char="Ø"/>
            </a:pPr>
            <a:r>
              <a:rPr lang="he-IL" sz="2600" dirty="0">
                <a:latin typeface="David" panose="020E0502060401010101" pitchFamily="34" charset="-79"/>
                <a:cs typeface="David" panose="020E0502060401010101" pitchFamily="34" charset="-79"/>
              </a:rPr>
              <a:t>הרוב הדרוש לנקיטת הליכים נגד דייר סרבנים, בפינוי בינוי 67% ותמ"א 38 (הריסה) 80%. כמו כן, הטבות לקשיש – נכון להיום מתייחסות רק לעסקת פינוי. </a:t>
            </a:r>
          </a:p>
          <a:p>
            <a:pPr marL="114300" lvl="1" indent="0" algn="just">
              <a:lnSpc>
                <a:spcPct val="110000"/>
              </a:lnSpc>
              <a:buNone/>
            </a:pPr>
            <a:r>
              <a:rPr lang="he-IL" sz="2600" dirty="0">
                <a:latin typeface="David" panose="020E0502060401010101" pitchFamily="34" charset="-79"/>
                <a:cs typeface="David" panose="020E0502060401010101" pitchFamily="34" charset="-79"/>
              </a:rPr>
              <a:t>       יצוין כי יתכן ובמסגרת חוק ההסדרים יבוצע תיקון. </a:t>
            </a:r>
          </a:p>
          <a:p>
            <a:endParaRPr lang="he-IL" dirty="0"/>
          </a:p>
        </p:txBody>
      </p:sp>
      <p:sp>
        <p:nvSpPr>
          <p:cNvPr id="5" name="תיבת טקסט 4">
            <a:extLst>
              <a:ext uri="{FF2B5EF4-FFF2-40B4-BE49-F238E27FC236}">
                <a16:creationId xmlns:a16="http://schemas.microsoft.com/office/drawing/2014/main" id="{4C9CB3A3-9C05-B045-F3A5-FB137571785B}"/>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הבדלים עיקריים</a:t>
            </a:r>
          </a:p>
        </p:txBody>
      </p:sp>
    </p:spTree>
    <p:extLst>
      <p:ext uri="{BB962C8B-B14F-4D97-AF65-F5344CB8AC3E}">
        <p14:creationId xmlns:p14="http://schemas.microsoft.com/office/powerpoint/2010/main" val="251627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7255CE-E634-E599-23C8-1190AA7DF7E7}"/>
              </a:ext>
            </a:extLst>
          </p:cNvPr>
          <p:cNvSpPr>
            <a:spLocks noGrp="1"/>
          </p:cNvSpPr>
          <p:nvPr>
            <p:ph type="title"/>
          </p:nvPr>
        </p:nvSpPr>
        <p:spPr>
          <a:xfrm>
            <a:off x="690770" y="1181583"/>
            <a:ext cx="11049000" cy="2141537"/>
          </a:xfrm>
        </p:spPr>
        <p:txBody>
          <a:bodyPr>
            <a:noAutofit/>
          </a:bodyPr>
          <a:lstStyle/>
          <a:p>
            <a:pPr algn="ctr"/>
            <a:r>
              <a:rPr lang="he-IL" sz="8800" b="1" dirty="0">
                <a:latin typeface="David" panose="020E0502060401010101" pitchFamily="34" charset="-79"/>
                <a:cs typeface="David" panose="020E0502060401010101" pitchFamily="34" charset="-79"/>
              </a:rPr>
              <a:t>השלבים</a:t>
            </a:r>
          </a:p>
        </p:txBody>
      </p:sp>
      <p:sp>
        <p:nvSpPr>
          <p:cNvPr id="3" name="מציין מיקום תוכן 2">
            <a:extLst>
              <a:ext uri="{FF2B5EF4-FFF2-40B4-BE49-F238E27FC236}">
                <a16:creationId xmlns:a16="http://schemas.microsoft.com/office/drawing/2014/main" id="{50AF492D-B81F-9D68-7BA2-856415AAE45C}"/>
              </a:ext>
            </a:extLst>
          </p:cNvPr>
          <p:cNvSpPr>
            <a:spLocks noGrp="1"/>
          </p:cNvSpPr>
          <p:nvPr>
            <p:ph idx="1"/>
          </p:nvPr>
        </p:nvSpPr>
        <p:spPr>
          <a:xfrm>
            <a:off x="957470" y="2914891"/>
            <a:ext cx="10515600" cy="4351338"/>
          </a:xfrm>
        </p:spPr>
        <p:txBody>
          <a:bodyPr>
            <a:normAutofit/>
          </a:bodyPr>
          <a:lstStyle/>
          <a:p>
            <a:pPr marL="0" indent="0" algn="ctr">
              <a:buNone/>
            </a:pPr>
            <a:r>
              <a:rPr lang="he-IL" sz="6000" b="1" dirty="0">
                <a:latin typeface="David" panose="020E0502060401010101" pitchFamily="34" charset="-79"/>
                <a:cs typeface="David" panose="020E0502060401010101" pitchFamily="34" charset="-79"/>
              </a:rPr>
              <a:t>פינוי בינוי</a:t>
            </a:r>
          </a:p>
        </p:txBody>
      </p:sp>
      <mc:AlternateContent xmlns:mc="http://schemas.openxmlformats.org/markup-compatibility/2006">
        <mc:Choice xmlns:am3d="http://schemas.microsoft.com/office/drawing/2017/model3d" Requires="am3d">
          <p:graphicFrame>
            <p:nvGraphicFramePr>
              <p:cNvPr id="4" name="מודל תלת-ממד 3" descr="Stone Corner Stairs">
                <a:extLst>
                  <a:ext uri="{FF2B5EF4-FFF2-40B4-BE49-F238E27FC236}">
                    <a16:creationId xmlns:a16="http://schemas.microsoft.com/office/drawing/2014/main" id="{B463984C-6F19-95ED-627B-1DC32E6C9F47}"/>
                  </a:ext>
                </a:extLst>
              </p:cNvPr>
              <p:cNvGraphicFramePr>
                <a:graphicFrameLocks noChangeAspect="1"/>
              </p:cNvGraphicFramePr>
              <p:nvPr>
                <p:extLst>
                  <p:ext uri="{D42A27DB-BD31-4B8C-83A1-F6EECF244321}">
                    <p14:modId xmlns:p14="http://schemas.microsoft.com/office/powerpoint/2010/main" val="3869576371"/>
                  </p:ext>
                </p:extLst>
              </p:nvPr>
            </p:nvGraphicFramePr>
            <p:xfrm>
              <a:off x="-696956" y="1833368"/>
              <a:ext cx="5652710" cy="5024632"/>
            </p:xfrm>
            <a:graphic>
              <a:graphicData uri="http://schemas.microsoft.com/office/drawing/2017/model3d">
                <am3d:model3d r:embed="rId2">
                  <am3d:spPr>
                    <a:xfrm>
                      <a:off x="0" y="0"/>
                      <a:ext cx="5652710" cy="5024632"/>
                    </a:xfrm>
                    <a:prstGeom prst="rect">
                      <a:avLst/>
                    </a:prstGeom>
                  </am3d:spPr>
                  <am3d:camera>
                    <am3d:pos x="0" y="0" z="70109617"/>
                    <am3d:up dx="0" dy="36000000" dz="0"/>
                    <am3d:lookAt x="0" y="0" z="0"/>
                    <am3d:perspective fov="2700000"/>
                  </am3d:camera>
                  <am3d:trans>
                    <am3d:meterPerModelUnit n="244378" d="1000000"/>
                    <am3d:preTrans dx="-17480986" dy="-8801451" dz="-17507590"/>
                    <am3d:scale>
                      <am3d:sx n="1000000" d="1000000"/>
                      <am3d:sy n="1000000" d="1000000"/>
                      <am3d:sz n="1000000" d="1000000"/>
                    </am3d:scale>
                    <am3d:rot ax="1573301" ay="488579" az="239448"/>
                    <am3d:postTrans dx="0" dy="0" dz="0"/>
                  </am3d:trans>
                  <am3d:raster rName="Office3DRenderer" rVer="16.0.8326">
                    <am3d:blip r:embed="rId3"/>
                  </am3d:raster>
                  <am3d:objViewport viewportSz="68137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מודל תלת-ממד 3" descr="Stone Corner Stairs">
                <a:extLst>
                  <a:ext uri="{FF2B5EF4-FFF2-40B4-BE49-F238E27FC236}">
                    <a16:creationId xmlns:a16="http://schemas.microsoft.com/office/drawing/2014/main" id="{B463984C-6F19-95ED-627B-1DC32E6C9F47}"/>
                  </a:ext>
                </a:extLst>
              </p:cNvPr>
              <p:cNvPicPr>
                <a:picLocks noGrp="1" noRot="1" noChangeAspect="1" noMove="1" noResize="1" noEditPoints="1" noAdjustHandles="1" noChangeArrowheads="1" noChangeShapeType="1" noCrop="1"/>
              </p:cNvPicPr>
              <p:nvPr/>
            </p:nvPicPr>
            <p:blipFill>
              <a:blip r:embed="rId3"/>
              <a:stretch>
                <a:fillRect/>
              </a:stretch>
            </p:blipFill>
            <p:spPr>
              <a:xfrm>
                <a:off x="-696956" y="1833368"/>
                <a:ext cx="5652710" cy="5024632"/>
              </a:xfrm>
              <a:prstGeom prst="rect">
                <a:avLst/>
              </a:prstGeom>
            </p:spPr>
          </p:pic>
        </mc:Fallback>
      </mc:AlternateContent>
    </p:spTree>
    <p:extLst>
      <p:ext uri="{BB962C8B-B14F-4D97-AF65-F5344CB8AC3E}">
        <p14:creationId xmlns:p14="http://schemas.microsoft.com/office/powerpoint/2010/main" val="356021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DF6396-689E-CD19-A061-97E74083E6D6}"/>
              </a:ext>
            </a:extLst>
          </p:cNvPr>
          <p:cNvSpPr>
            <a:spLocks noGrp="1"/>
          </p:cNvSpPr>
          <p:nvPr>
            <p:ph type="title"/>
          </p:nvPr>
        </p:nvSpPr>
        <p:spPr>
          <a:xfrm>
            <a:off x="1110916" y="579100"/>
            <a:ext cx="10515600" cy="1325563"/>
          </a:xfrm>
        </p:spPr>
        <p:txBody>
          <a:bodyPr/>
          <a:lstStyle/>
          <a:p>
            <a:pPr algn="ctr"/>
            <a:r>
              <a:rPr lang="he-IL" b="1" u="sng" dirty="0">
                <a:latin typeface="David" panose="020E0502060401010101" pitchFamily="34" charset="-79"/>
                <a:cs typeface="David" panose="020E0502060401010101" pitchFamily="34" charset="-79"/>
              </a:rPr>
              <a:t>שלבים בפרויקט פינוי בינוי:</a:t>
            </a:r>
          </a:p>
        </p:txBody>
      </p:sp>
      <p:sp>
        <p:nvSpPr>
          <p:cNvPr id="8" name="תיבת טקסט 7">
            <a:extLst>
              <a:ext uri="{FF2B5EF4-FFF2-40B4-BE49-F238E27FC236}">
                <a16:creationId xmlns:a16="http://schemas.microsoft.com/office/drawing/2014/main" id="{65339A67-DC51-60BF-04E5-2B90C34D0E6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השלבים שבדרך</a:t>
            </a:r>
          </a:p>
        </p:txBody>
      </p:sp>
      <p:sp>
        <p:nvSpPr>
          <p:cNvPr id="10" name="מלבן: פינות אלכסוניות מעוגלות 9">
            <a:extLst>
              <a:ext uri="{FF2B5EF4-FFF2-40B4-BE49-F238E27FC236}">
                <a16:creationId xmlns:a16="http://schemas.microsoft.com/office/drawing/2014/main" id="{51958A0D-EC1E-4B70-A402-9C68643ABE24}"/>
              </a:ext>
            </a:extLst>
          </p:cNvPr>
          <p:cNvSpPr/>
          <p:nvPr/>
        </p:nvSpPr>
        <p:spPr>
          <a:xfrm>
            <a:off x="1821610" y="1822812"/>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אסיפת בעלי הדירות ומינוי נציגות</a:t>
            </a:r>
          </a:p>
        </p:txBody>
      </p:sp>
      <p:sp>
        <p:nvSpPr>
          <p:cNvPr id="15" name="מלבן: פינות אלכסוניות מעוגלות 14">
            <a:extLst>
              <a:ext uri="{FF2B5EF4-FFF2-40B4-BE49-F238E27FC236}">
                <a16:creationId xmlns:a16="http://schemas.microsoft.com/office/drawing/2014/main" id="{E8FCA81E-D080-C59F-769E-CBEA4FD6B64E}"/>
              </a:ext>
            </a:extLst>
          </p:cNvPr>
          <p:cNvSpPr/>
          <p:nvPr/>
        </p:nvSpPr>
        <p:spPr>
          <a:xfrm>
            <a:off x="1821610" y="2888308"/>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בחירת עו"ד מייצג לבעלי הדירות </a:t>
            </a:r>
          </a:p>
          <a:p>
            <a:pPr algn="ctr"/>
            <a:r>
              <a:rPr lang="he-IL" sz="2800" b="1" dirty="0">
                <a:latin typeface="David" panose="020E0502060401010101" pitchFamily="34" charset="-79"/>
                <a:cs typeface="David" panose="020E0502060401010101" pitchFamily="34" charset="-79"/>
              </a:rPr>
              <a:t>(מומלץ גם למנות מפקח בשלב זה)</a:t>
            </a:r>
          </a:p>
        </p:txBody>
      </p:sp>
      <p:sp>
        <p:nvSpPr>
          <p:cNvPr id="16" name="מלבן: פינות אלכסוניות מעוגלות 15">
            <a:extLst>
              <a:ext uri="{FF2B5EF4-FFF2-40B4-BE49-F238E27FC236}">
                <a16:creationId xmlns:a16="http://schemas.microsoft.com/office/drawing/2014/main" id="{0C88C215-2D2F-9A0D-3834-B4B532881EBF}"/>
              </a:ext>
            </a:extLst>
          </p:cNvPr>
          <p:cNvSpPr/>
          <p:nvPr/>
        </p:nvSpPr>
        <p:spPr>
          <a:xfrm>
            <a:off x="1844842" y="508055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חתימה על מסמכי בלעדיות (נון שופ)</a:t>
            </a:r>
          </a:p>
        </p:txBody>
      </p:sp>
      <p:sp>
        <p:nvSpPr>
          <p:cNvPr id="17" name="מלבן: פינות אלכסוניות מעוגלות 16">
            <a:extLst>
              <a:ext uri="{FF2B5EF4-FFF2-40B4-BE49-F238E27FC236}">
                <a16:creationId xmlns:a16="http://schemas.microsoft.com/office/drawing/2014/main" id="{ABABA6FF-29CA-1B14-F1EB-62648B73A8EB}"/>
              </a:ext>
            </a:extLst>
          </p:cNvPr>
          <p:cNvSpPr/>
          <p:nvPr/>
        </p:nvSpPr>
        <p:spPr>
          <a:xfrm>
            <a:off x="1821610" y="3961748"/>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הליך לבחירת יזם לביצוע הפרויקט </a:t>
            </a:r>
          </a:p>
        </p:txBody>
      </p:sp>
      <p:sp>
        <p:nvSpPr>
          <p:cNvPr id="18" name="מלבן: פינות אלכסוניות מעוגלות 17">
            <a:extLst>
              <a:ext uri="{FF2B5EF4-FFF2-40B4-BE49-F238E27FC236}">
                <a16:creationId xmlns:a16="http://schemas.microsoft.com/office/drawing/2014/main" id="{9E54B6FC-1299-234D-BAA2-BA9C3F8F1144}"/>
              </a:ext>
            </a:extLst>
          </p:cNvPr>
          <p:cNvSpPr/>
          <p:nvPr/>
        </p:nvSpPr>
        <p:spPr>
          <a:xfrm>
            <a:off x="1844842" y="6096625"/>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ניהול מו"מ משפטי על ההסכם המחייב והמפרט הטכני</a:t>
            </a:r>
          </a:p>
          <a:p>
            <a:pPr algn="ct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5457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B1C010-544C-DCBC-8CCE-D4A6915D05A9}"/>
              </a:ext>
            </a:extLst>
          </p:cNvPr>
          <p:cNvSpPr>
            <a:spLocks noGrp="1"/>
          </p:cNvSpPr>
          <p:nvPr>
            <p:ph type="title"/>
          </p:nvPr>
        </p:nvSpPr>
        <p:spPr>
          <a:xfrm>
            <a:off x="1078832" y="608127"/>
            <a:ext cx="10515600" cy="1325563"/>
          </a:xfrm>
        </p:spPr>
        <p:txBody>
          <a:bodyPr/>
          <a:lstStyle/>
          <a:p>
            <a:pPr algn="ctr"/>
            <a:r>
              <a:rPr lang="he-IL" b="1" u="sng" dirty="0">
                <a:latin typeface="David" panose="020E0502060401010101" pitchFamily="34" charset="-79"/>
                <a:cs typeface="David" panose="020E0502060401010101" pitchFamily="34" charset="-79"/>
              </a:rPr>
              <a:t>שלבים בפרויקט פינוי בינוי:</a:t>
            </a:r>
            <a:endParaRPr lang="he-IL" dirty="0"/>
          </a:p>
        </p:txBody>
      </p:sp>
      <p:sp>
        <p:nvSpPr>
          <p:cNvPr id="4" name="תיבת טקסט 3">
            <a:extLst>
              <a:ext uri="{FF2B5EF4-FFF2-40B4-BE49-F238E27FC236}">
                <a16:creationId xmlns:a16="http://schemas.microsoft.com/office/drawing/2014/main" id="{FA3B05C6-1CBC-761F-8229-D61CB8A1149D}"/>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השלבים שבדרך</a:t>
            </a:r>
          </a:p>
        </p:txBody>
      </p:sp>
      <p:sp>
        <p:nvSpPr>
          <p:cNvPr id="9" name="מלבן: פינות אלכסוניות מעוגלות 8">
            <a:extLst>
              <a:ext uri="{FF2B5EF4-FFF2-40B4-BE49-F238E27FC236}">
                <a16:creationId xmlns:a16="http://schemas.microsoft.com/office/drawing/2014/main" id="{62B1F4F1-F3C8-E5AC-14E4-9FC8BD6849E8}"/>
              </a:ext>
            </a:extLst>
          </p:cNvPr>
          <p:cNvSpPr/>
          <p:nvPr/>
        </p:nvSpPr>
        <p:spPr>
          <a:xfrm>
            <a:off x="1772653" y="192462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חתימה על ההסכם המחייב</a:t>
            </a:r>
          </a:p>
        </p:txBody>
      </p:sp>
      <p:sp>
        <p:nvSpPr>
          <p:cNvPr id="10" name="מלבן: פינות אלכסוניות מעוגלות 9">
            <a:extLst>
              <a:ext uri="{FF2B5EF4-FFF2-40B4-BE49-F238E27FC236}">
                <a16:creationId xmlns:a16="http://schemas.microsoft.com/office/drawing/2014/main" id="{5D066B1B-FAE1-D5C7-4FB5-420FC7F5FEF9}"/>
              </a:ext>
            </a:extLst>
          </p:cNvPr>
          <p:cNvSpPr/>
          <p:nvPr/>
        </p:nvSpPr>
        <p:spPr>
          <a:xfrm>
            <a:off x="1772653" y="395674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הגשת התב"ע לוועדה המקומית לתכנון ולבניה</a:t>
            </a:r>
          </a:p>
        </p:txBody>
      </p:sp>
      <p:sp>
        <p:nvSpPr>
          <p:cNvPr id="11" name="מלבן: פינות אלכסוניות מעוגלות 10">
            <a:extLst>
              <a:ext uri="{FF2B5EF4-FFF2-40B4-BE49-F238E27FC236}">
                <a16:creationId xmlns:a16="http://schemas.microsoft.com/office/drawing/2014/main" id="{44E7E85C-D76D-721B-E18A-C21759E74926}"/>
              </a:ext>
            </a:extLst>
          </p:cNvPr>
          <p:cNvSpPr/>
          <p:nvPr/>
        </p:nvSpPr>
        <p:spPr>
          <a:xfrm>
            <a:off x="1772653" y="293183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תכנון התב"ע</a:t>
            </a:r>
          </a:p>
        </p:txBody>
      </p:sp>
      <p:sp>
        <p:nvSpPr>
          <p:cNvPr id="12" name="מלבן: פינות אלכסוניות מעוגלות 11">
            <a:extLst>
              <a:ext uri="{FF2B5EF4-FFF2-40B4-BE49-F238E27FC236}">
                <a16:creationId xmlns:a16="http://schemas.microsoft.com/office/drawing/2014/main" id="{E39E291F-0A9B-2E88-CA4E-C1CC236A24F2}"/>
              </a:ext>
            </a:extLst>
          </p:cNvPr>
          <p:cNvSpPr/>
          <p:nvPr/>
        </p:nvSpPr>
        <p:spPr>
          <a:xfrm>
            <a:off x="1772653" y="4924311"/>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המלצה הוועדה המקומית לתכנון ולבניה על הפקדת התב"ע לוועדה המחוזית</a:t>
            </a:r>
          </a:p>
        </p:txBody>
      </p:sp>
      <p:sp>
        <p:nvSpPr>
          <p:cNvPr id="13" name="מלבן: פינות אלכסוניות מעוגלות 12">
            <a:extLst>
              <a:ext uri="{FF2B5EF4-FFF2-40B4-BE49-F238E27FC236}">
                <a16:creationId xmlns:a16="http://schemas.microsoft.com/office/drawing/2014/main" id="{1D2E377F-78FB-52A3-8320-E1D2AD21AEDB}"/>
              </a:ext>
            </a:extLst>
          </p:cNvPr>
          <p:cNvSpPr/>
          <p:nvPr/>
        </p:nvSpPr>
        <p:spPr>
          <a:xfrm>
            <a:off x="1772653" y="6029707"/>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החלטת הוועדה המחוזית לתכנון ולבניה על הפקדת התב"ע להתנגדויות</a:t>
            </a:r>
          </a:p>
        </p:txBody>
      </p:sp>
    </p:spTree>
    <p:extLst>
      <p:ext uri="{BB962C8B-B14F-4D97-AF65-F5344CB8AC3E}">
        <p14:creationId xmlns:p14="http://schemas.microsoft.com/office/powerpoint/2010/main" val="979665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FFA2E4-4F20-C93A-10A7-9B7C65DF485C}"/>
              </a:ext>
            </a:extLst>
          </p:cNvPr>
          <p:cNvSpPr>
            <a:spLocks noGrp="1"/>
          </p:cNvSpPr>
          <p:nvPr>
            <p:ph type="title"/>
          </p:nvPr>
        </p:nvSpPr>
        <p:spPr>
          <a:xfrm>
            <a:off x="1030705" y="707886"/>
            <a:ext cx="10515600" cy="1325563"/>
          </a:xfrm>
        </p:spPr>
        <p:txBody>
          <a:bodyPr/>
          <a:lstStyle/>
          <a:p>
            <a:pPr algn="ctr"/>
            <a:r>
              <a:rPr lang="he-IL" b="1" u="sng" dirty="0">
                <a:latin typeface="David" panose="020E0502060401010101" pitchFamily="34" charset="-79"/>
                <a:cs typeface="David" panose="020E0502060401010101" pitchFamily="34" charset="-79"/>
              </a:rPr>
              <a:t>שלבים בפרויקט פינוי בינוי:</a:t>
            </a:r>
            <a:endParaRPr lang="he-IL" dirty="0"/>
          </a:p>
        </p:txBody>
      </p:sp>
      <p:sp>
        <p:nvSpPr>
          <p:cNvPr id="4" name="תיבת טקסט 3">
            <a:extLst>
              <a:ext uri="{FF2B5EF4-FFF2-40B4-BE49-F238E27FC236}">
                <a16:creationId xmlns:a16="http://schemas.microsoft.com/office/drawing/2014/main" id="{DEB4ACD0-593D-46FC-0E04-172736B53A47}"/>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השלבים שבדרך</a:t>
            </a:r>
          </a:p>
        </p:txBody>
      </p:sp>
      <p:sp>
        <p:nvSpPr>
          <p:cNvPr id="5" name="מלבן: פינות אלכסוניות מעוגלות 4">
            <a:extLst>
              <a:ext uri="{FF2B5EF4-FFF2-40B4-BE49-F238E27FC236}">
                <a16:creationId xmlns:a16="http://schemas.microsoft.com/office/drawing/2014/main" id="{9AF6BA7A-4F69-F96C-F0E5-263D2B0608A5}"/>
              </a:ext>
            </a:extLst>
          </p:cNvPr>
          <p:cNvSpPr/>
          <p:nvPr/>
        </p:nvSpPr>
        <p:spPr>
          <a:xfrm>
            <a:off x="1772653" y="182803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אישור ופרסום התב"ע</a:t>
            </a:r>
          </a:p>
        </p:txBody>
      </p:sp>
      <p:sp>
        <p:nvSpPr>
          <p:cNvPr id="6" name="מלבן: פינות אלכסוניות מעוגלות 5">
            <a:extLst>
              <a:ext uri="{FF2B5EF4-FFF2-40B4-BE49-F238E27FC236}">
                <a16:creationId xmlns:a16="http://schemas.microsoft.com/office/drawing/2014/main" id="{B11F80AE-C970-87C4-B6AF-3A14496EC4C3}"/>
              </a:ext>
            </a:extLst>
          </p:cNvPr>
          <p:cNvSpPr/>
          <p:nvPr/>
        </p:nvSpPr>
        <p:spPr>
          <a:xfrm>
            <a:off x="1772653" y="2897922"/>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הכנת והגשת בקשה להיתר בניה</a:t>
            </a:r>
          </a:p>
        </p:txBody>
      </p:sp>
      <p:sp>
        <p:nvSpPr>
          <p:cNvPr id="7" name="מלבן: פינות אלכסוניות מעוגלות 6">
            <a:extLst>
              <a:ext uri="{FF2B5EF4-FFF2-40B4-BE49-F238E27FC236}">
                <a16:creationId xmlns:a16="http://schemas.microsoft.com/office/drawing/2014/main" id="{BCC89C12-8FF1-2EA4-81F6-A1EA149BBF88}"/>
              </a:ext>
            </a:extLst>
          </p:cNvPr>
          <p:cNvSpPr/>
          <p:nvPr/>
        </p:nvSpPr>
        <p:spPr>
          <a:xfrm>
            <a:off x="1772653" y="3956524"/>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דיון בוועדה המקומית לתכנון ולבניה בבקשה להיתר</a:t>
            </a:r>
          </a:p>
        </p:txBody>
      </p:sp>
      <p:sp>
        <p:nvSpPr>
          <p:cNvPr id="8" name="מלבן: פינות אלכסוניות מעוגלות 7">
            <a:extLst>
              <a:ext uri="{FF2B5EF4-FFF2-40B4-BE49-F238E27FC236}">
                <a16:creationId xmlns:a16="http://schemas.microsoft.com/office/drawing/2014/main" id="{59AAAA75-A700-7317-38FF-00DB3E394136}"/>
              </a:ext>
            </a:extLst>
          </p:cNvPr>
          <p:cNvSpPr/>
          <p:nvPr/>
        </p:nvSpPr>
        <p:spPr>
          <a:xfrm>
            <a:off x="1772653" y="5039925"/>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קבלת החלטת הוועדה המקומית לתכנון ולבניה בדבר מתן היתר בניה בתנאים</a:t>
            </a:r>
          </a:p>
        </p:txBody>
      </p:sp>
      <p:sp>
        <p:nvSpPr>
          <p:cNvPr id="9" name="מלבן: פינות אלכסוניות מעוגלות 8">
            <a:extLst>
              <a:ext uri="{FF2B5EF4-FFF2-40B4-BE49-F238E27FC236}">
                <a16:creationId xmlns:a16="http://schemas.microsoft.com/office/drawing/2014/main" id="{10236C63-8962-2875-F5DA-817394D9C552}"/>
              </a:ext>
            </a:extLst>
          </p:cNvPr>
          <p:cNvSpPr/>
          <p:nvPr/>
        </p:nvSpPr>
        <p:spPr>
          <a:xfrm>
            <a:off x="1772653" y="612332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חתימה על הסכם ליווי והנפקת הערבויות לבעלי הדירות</a:t>
            </a:r>
          </a:p>
          <a:p>
            <a:pPr algn="ct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55732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D60A44-94AA-4E49-BC93-2F6FE037C72B}"/>
              </a:ext>
            </a:extLst>
          </p:cNvPr>
          <p:cNvSpPr>
            <a:spLocks noGrp="1"/>
          </p:cNvSpPr>
          <p:nvPr>
            <p:ph type="title"/>
          </p:nvPr>
        </p:nvSpPr>
        <p:spPr>
          <a:xfrm>
            <a:off x="908650" y="707886"/>
            <a:ext cx="10515600" cy="1325563"/>
          </a:xfrm>
        </p:spPr>
        <p:txBody>
          <a:bodyPr/>
          <a:lstStyle/>
          <a:p>
            <a:pPr algn="ctr"/>
            <a:r>
              <a:rPr lang="he-IL" b="1" u="sng" dirty="0">
                <a:latin typeface="David" panose="020E0502060401010101" pitchFamily="34" charset="-79"/>
                <a:cs typeface="David" panose="020E0502060401010101" pitchFamily="34" charset="-79"/>
              </a:rPr>
              <a:t>שלבים בפרויקט פינוי בינוי:</a:t>
            </a:r>
            <a:endParaRPr lang="he-IL" dirty="0"/>
          </a:p>
        </p:txBody>
      </p:sp>
      <p:sp>
        <p:nvSpPr>
          <p:cNvPr id="4" name="תיבת טקסט 3">
            <a:extLst>
              <a:ext uri="{FF2B5EF4-FFF2-40B4-BE49-F238E27FC236}">
                <a16:creationId xmlns:a16="http://schemas.microsoft.com/office/drawing/2014/main" id="{4D855549-3E84-3EEF-CD0E-F8810044263E}"/>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השלבים שבדרך</a:t>
            </a:r>
          </a:p>
        </p:txBody>
      </p:sp>
      <p:sp>
        <p:nvSpPr>
          <p:cNvPr id="5" name="מלבן: פינות אלכסוניות מעוגלות 4">
            <a:extLst>
              <a:ext uri="{FF2B5EF4-FFF2-40B4-BE49-F238E27FC236}">
                <a16:creationId xmlns:a16="http://schemas.microsoft.com/office/drawing/2014/main" id="{0B28029D-31BC-E65A-2B1C-3A839A131777}"/>
              </a:ext>
            </a:extLst>
          </p:cNvPr>
          <p:cNvSpPr/>
          <p:nvPr/>
        </p:nvSpPr>
        <p:spPr>
          <a:xfrm>
            <a:off x="1772653" y="182803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מתן הודעות פינוי לבעלי הדירות</a:t>
            </a:r>
          </a:p>
        </p:txBody>
      </p:sp>
      <p:sp>
        <p:nvSpPr>
          <p:cNvPr id="6" name="מלבן: פינות אלכסוניות מעוגלות 5">
            <a:extLst>
              <a:ext uri="{FF2B5EF4-FFF2-40B4-BE49-F238E27FC236}">
                <a16:creationId xmlns:a16="http://schemas.microsoft.com/office/drawing/2014/main" id="{C5BCE92F-3567-435C-E586-1410D0369F84}"/>
              </a:ext>
            </a:extLst>
          </p:cNvPr>
          <p:cNvSpPr/>
          <p:nvPr/>
        </p:nvSpPr>
        <p:spPr>
          <a:xfrm>
            <a:off x="1772653" y="2873351"/>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תשלום אגרות וקבלת היתר בנייה</a:t>
            </a:r>
          </a:p>
        </p:txBody>
      </p:sp>
      <p:sp>
        <p:nvSpPr>
          <p:cNvPr id="7" name="מלבן: פינות אלכסוניות מעוגלות 6">
            <a:extLst>
              <a:ext uri="{FF2B5EF4-FFF2-40B4-BE49-F238E27FC236}">
                <a16:creationId xmlns:a16="http://schemas.microsoft.com/office/drawing/2014/main" id="{325AEC2F-5CE9-65B1-F90F-F7AC6265A44E}"/>
              </a:ext>
            </a:extLst>
          </p:cNvPr>
          <p:cNvSpPr/>
          <p:nvPr/>
        </p:nvSpPr>
        <p:spPr>
          <a:xfrm>
            <a:off x="1772653" y="391477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השלמת פינוי המתחם במלואו</a:t>
            </a:r>
          </a:p>
        </p:txBody>
      </p:sp>
      <p:sp>
        <p:nvSpPr>
          <p:cNvPr id="8" name="מלבן: פינות אלכסוניות מעוגלות 7">
            <a:extLst>
              <a:ext uri="{FF2B5EF4-FFF2-40B4-BE49-F238E27FC236}">
                <a16:creationId xmlns:a16="http://schemas.microsoft.com/office/drawing/2014/main" id="{F36F5CBA-573E-EE70-D17F-1349B3405689}"/>
              </a:ext>
            </a:extLst>
          </p:cNvPr>
          <p:cNvSpPr/>
          <p:nvPr/>
        </p:nvSpPr>
        <p:spPr>
          <a:xfrm>
            <a:off x="1772653" y="4984821"/>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תחילת עבודות</a:t>
            </a:r>
          </a:p>
        </p:txBody>
      </p:sp>
      <p:sp>
        <p:nvSpPr>
          <p:cNvPr id="9" name="מלבן: פינות אלכסוניות מעוגלות 8">
            <a:extLst>
              <a:ext uri="{FF2B5EF4-FFF2-40B4-BE49-F238E27FC236}">
                <a16:creationId xmlns:a16="http://schemas.microsoft.com/office/drawing/2014/main" id="{7E78EA8D-9E15-90E6-39E1-AF5A0E75727B}"/>
              </a:ext>
            </a:extLst>
          </p:cNvPr>
          <p:cNvSpPr/>
          <p:nvPr/>
        </p:nvSpPr>
        <p:spPr>
          <a:xfrm>
            <a:off x="1772653" y="602624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כניסה לדירות החדשות</a:t>
            </a:r>
          </a:p>
        </p:txBody>
      </p:sp>
    </p:spTree>
    <p:extLst>
      <p:ext uri="{BB962C8B-B14F-4D97-AF65-F5344CB8AC3E}">
        <p14:creationId xmlns:p14="http://schemas.microsoft.com/office/powerpoint/2010/main" val="138357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2F7616-6518-504A-EF4E-2AB554064463}"/>
              </a:ext>
            </a:extLst>
          </p:cNvPr>
          <p:cNvSpPr>
            <a:spLocks noGrp="1"/>
          </p:cNvSpPr>
          <p:nvPr>
            <p:ph type="title"/>
          </p:nvPr>
        </p:nvSpPr>
        <p:spPr>
          <a:xfrm>
            <a:off x="838200" y="1542798"/>
            <a:ext cx="10515600" cy="1325563"/>
          </a:xfrm>
        </p:spPr>
        <p:txBody>
          <a:bodyPr>
            <a:normAutofit/>
          </a:bodyPr>
          <a:lstStyle/>
          <a:p>
            <a:pPr algn="ctr"/>
            <a:r>
              <a:rPr lang="he-IL" sz="8800" b="1" dirty="0">
                <a:latin typeface="David" panose="020E0502060401010101" pitchFamily="34" charset="-79"/>
                <a:cs typeface="David" panose="020E0502060401010101" pitchFamily="34" charset="-79"/>
              </a:rPr>
              <a:t>השלבים</a:t>
            </a:r>
            <a:endParaRPr lang="he-IL" sz="8800" dirty="0"/>
          </a:p>
        </p:txBody>
      </p:sp>
      <p:sp>
        <p:nvSpPr>
          <p:cNvPr id="3" name="מציין מיקום תוכן 2">
            <a:extLst>
              <a:ext uri="{FF2B5EF4-FFF2-40B4-BE49-F238E27FC236}">
                <a16:creationId xmlns:a16="http://schemas.microsoft.com/office/drawing/2014/main" id="{CE5F1D03-0BB1-1812-4A4C-957BE6352D46}"/>
              </a:ext>
            </a:extLst>
          </p:cNvPr>
          <p:cNvSpPr>
            <a:spLocks noGrp="1"/>
          </p:cNvSpPr>
          <p:nvPr>
            <p:ph idx="1"/>
          </p:nvPr>
        </p:nvSpPr>
        <p:spPr>
          <a:xfrm>
            <a:off x="838200" y="2980656"/>
            <a:ext cx="10515600" cy="4351338"/>
          </a:xfrm>
        </p:spPr>
        <p:txBody>
          <a:bodyPr>
            <a:normAutofit/>
          </a:bodyPr>
          <a:lstStyle/>
          <a:p>
            <a:pPr marL="0" indent="0" algn="ctr">
              <a:buNone/>
            </a:pPr>
            <a:r>
              <a:rPr lang="he-IL" sz="6000" b="1" dirty="0">
                <a:latin typeface="David" panose="020E0502060401010101" pitchFamily="34" charset="-79"/>
                <a:cs typeface="David" panose="020E0502060401010101" pitchFamily="34" charset="-79"/>
              </a:rPr>
              <a:t>תמ"א 38/2</a:t>
            </a:r>
            <a:br>
              <a:rPr lang="en-US" sz="6000" b="1" dirty="0">
                <a:latin typeface="David" panose="020E0502060401010101" pitchFamily="34" charset="-79"/>
                <a:cs typeface="David" panose="020E0502060401010101" pitchFamily="34" charset="-79"/>
              </a:rPr>
            </a:br>
            <a:r>
              <a:rPr lang="he-IL" sz="6000" b="1" dirty="0">
                <a:latin typeface="David" panose="020E0502060401010101" pitchFamily="34" charset="-79"/>
                <a:cs typeface="David" panose="020E0502060401010101" pitchFamily="34" charset="-79"/>
              </a:rPr>
              <a:t>הריסה ובניה</a:t>
            </a:r>
          </a:p>
        </p:txBody>
      </p:sp>
      <mc:AlternateContent xmlns:mc="http://schemas.openxmlformats.org/markup-compatibility/2006">
        <mc:Choice xmlns:am3d="http://schemas.microsoft.com/office/drawing/2017/model3d" Requires="am3d">
          <p:graphicFrame>
            <p:nvGraphicFramePr>
              <p:cNvPr id="4" name="מודל תלת-ממד 3" descr="Stone Corner Stairs">
                <a:extLst>
                  <a:ext uri="{FF2B5EF4-FFF2-40B4-BE49-F238E27FC236}">
                    <a16:creationId xmlns:a16="http://schemas.microsoft.com/office/drawing/2014/main" id="{39C6ADAB-1716-628A-4CC3-7C8CFEF94395}"/>
                  </a:ext>
                </a:extLst>
              </p:cNvPr>
              <p:cNvGraphicFramePr>
                <a:graphicFrameLocks noChangeAspect="1"/>
              </p:cNvGraphicFramePr>
              <p:nvPr>
                <p:extLst>
                  <p:ext uri="{D42A27DB-BD31-4B8C-83A1-F6EECF244321}">
                    <p14:modId xmlns:p14="http://schemas.microsoft.com/office/powerpoint/2010/main" val="1741676331"/>
                  </p:ext>
                </p:extLst>
              </p:nvPr>
            </p:nvGraphicFramePr>
            <p:xfrm>
              <a:off x="-696956" y="1833368"/>
              <a:ext cx="5652710" cy="5024632"/>
            </p:xfrm>
            <a:graphic>
              <a:graphicData uri="http://schemas.microsoft.com/office/drawing/2017/model3d">
                <am3d:model3d r:embed="rId2">
                  <am3d:spPr>
                    <a:xfrm>
                      <a:off x="0" y="0"/>
                      <a:ext cx="5652710" cy="5024632"/>
                    </a:xfrm>
                    <a:prstGeom prst="rect">
                      <a:avLst/>
                    </a:prstGeom>
                  </am3d:spPr>
                  <am3d:camera>
                    <am3d:pos x="0" y="0" z="70109617"/>
                    <am3d:up dx="0" dy="36000000" dz="0"/>
                    <am3d:lookAt x="0" y="0" z="0"/>
                    <am3d:perspective fov="2700000"/>
                  </am3d:camera>
                  <am3d:trans>
                    <am3d:meterPerModelUnit n="244378" d="1000000"/>
                    <am3d:preTrans dx="-17480986" dy="-8801451" dz="-17507590"/>
                    <am3d:scale>
                      <am3d:sx n="1000000" d="1000000"/>
                      <am3d:sy n="1000000" d="1000000"/>
                      <am3d:sz n="1000000" d="1000000"/>
                    </am3d:scale>
                    <am3d:rot ax="1573301" ay="488579" az="239448"/>
                    <am3d:postTrans dx="0" dy="0" dz="0"/>
                  </am3d:trans>
                  <am3d:raster rName="Office3DRenderer" rVer="16.0.8326">
                    <am3d:blip r:embed="rId3"/>
                  </am3d:raster>
                  <am3d:objViewport viewportSz="68137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מודל תלת-ממד 3" descr="Stone Corner Stairs">
                <a:extLst>
                  <a:ext uri="{FF2B5EF4-FFF2-40B4-BE49-F238E27FC236}">
                    <a16:creationId xmlns:a16="http://schemas.microsoft.com/office/drawing/2014/main" id="{39C6ADAB-1716-628A-4CC3-7C8CFEF94395}"/>
                  </a:ext>
                </a:extLst>
              </p:cNvPr>
              <p:cNvPicPr>
                <a:picLocks noGrp="1" noRot="1" noChangeAspect="1" noMove="1" noResize="1" noEditPoints="1" noAdjustHandles="1" noChangeArrowheads="1" noChangeShapeType="1" noCrop="1"/>
              </p:cNvPicPr>
              <p:nvPr/>
            </p:nvPicPr>
            <p:blipFill>
              <a:blip r:embed="rId3"/>
              <a:stretch>
                <a:fillRect/>
              </a:stretch>
            </p:blipFill>
            <p:spPr>
              <a:xfrm>
                <a:off x="-696956" y="1833368"/>
                <a:ext cx="5652710" cy="5024632"/>
              </a:xfrm>
              <a:prstGeom prst="rect">
                <a:avLst/>
              </a:prstGeom>
            </p:spPr>
          </p:pic>
        </mc:Fallback>
      </mc:AlternateContent>
    </p:spTree>
    <p:extLst>
      <p:ext uri="{BB962C8B-B14F-4D97-AF65-F5344CB8AC3E}">
        <p14:creationId xmlns:p14="http://schemas.microsoft.com/office/powerpoint/2010/main" val="345699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6167AD-40BB-95A3-1B18-426A1EEA1ECB}"/>
              </a:ext>
            </a:extLst>
          </p:cNvPr>
          <p:cNvSpPr>
            <a:spLocks noGrp="1"/>
          </p:cNvSpPr>
          <p:nvPr>
            <p:ph type="title"/>
          </p:nvPr>
        </p:nvSpPr>
        <p:spPr>
          <a:xfrm>
            <a:off x="838200" y="278861"/>
            <a:ext cx="10515600" cy="1325563"/>
          </a:xfrm>
        </p:spPr>
        <p:txBody>
          <a:bodyPr>
            <a:normAutofit/>
          </a:bodyPr>
          <a:lstStyle/>
          <a:p>
            <a:pPr algn="ctr"/>
            <a:r>
              <a:rPr lang="he-IL" sz="6000" b="1" dirty="0">
                <a:latin typeface="David" panose="020E0502060401010101" pitchFamily="34" charset="-79"/>
                <a:cs typeface="David" panose="020E0502060401010101" pitchFamily="34" charset="-79"/>
              </a:rPr>
              <a:t>התחדשות עירונית</a:t>
            </a:r>
          </a:p>
        </p:txBody>
      </p:sp>
      <p:sp>
        <p:nvSpPr>
          <p:cNvPr id="3" name="מציין מיקום תוכן 2">
            <a:extLst>
              <a:ext uri="{FF2B5EF4-FFF2-40B4-BE49-F238E27FC236}">
                <a16:creationId xmlns:a16="http://schemas.microsoft.com/office/drawing/2014/main" id="{E317DCF9-0D9C-FB2D-8E87-B64B6774C5C0}"/>
              </a:ext>
            </a:extLst>
          </p:cNvPr>
          <p:cNvSpPr>
            <a:spLocks noGrp="1"/>
          </p:cNvSpPr>
          <p:nvPr>
            <p:ph idx="1"/>
          </p:nvPr>
        </p:nvSpPr>
        <p:spPr>
          <a:xfrm>
            <a:off x="838200" y="1500996"/>
            <a:ext cx="10515600" cy="4991879"/>
          </a:xfrm>
        </p:spPr>
        <p:txBody>
          <a:bodyPr>
            <a:normAutofit fontScale="92500" lnSpcReduction="10000"/>
          </a:bodyPr>
          <a:lstStyle/>
          <a:p>
            <a:pPr algn="just">
              <a:lnSpc>
                <a:spcPct val="110000"/>
              </a:lnSpc>
            </a:pPr>
            <a:r>
              <a:rPr lang="he-IL" dirty="0">
                <a:latin typeface="David" panose="020E0502060401010101" pitchFamily="34" charset="-79"/>
                <a:cs typeface="David" panose="020E0502060401010101" pitchFamily="34" charset="-79"/>
              </a:rPr>
              <a:t>התחדשות עירונית היא תהליך החייאה מחודשת של רקמות עירוניות מידרדרות ופיתוח ערים בתוך גבולות השטח הבנוי, תוך ניצול מרבי של התשתיות הקיימות (להלן - התחדשות עירונית).</a:t>
            </a:r>
          </a:p>
          <a:p>
            <a:pPr algn="just">
              <a:lnSpc>
                <a:spcPct val="110000"/>
              </a:lnSpc>
            </a:pPr>
            <a:r>
              <a:rPr lang="he-IL" dirty="0">
                <a:latin typeface="David" panose="020E0502060401010101" pitchFamily="34" charset="-79"/>
                <a:cs typeface="David" panose="020E0502060401010101" pitchFamily="34" charset="-79"/>
              </a:rPr>
              <a:t>התחדשות עירונית נתפסת ע"י המדינה ככלי מדיניות רב עצמה ובעל פוטנציאל להשגת מטרות מרחביות וחברתיות.</a:t>
            </a:r>
          </a:p>
          <a:p>
            <a:pPr algn="just">
              <a:lnSpc>
                <a:spcPct val="110000"/>
              </a:lnSpc>
            </a:pPr>
            <a:r>
              <a:rPr lang="he-IL" dirty="0">
                <a:latin typeface="David" panose="020E0502060401010101" pitchFamily="34" charset="-79"/>
                <a:cs typeface="David" panose="020E0502060401010101" pitchFamily="34" charset="-79"/>
              </a:rPr>
              <a:t>עסקת התחדשות עירונית היא מורכת וכוללת סיכונים משמעותיים לכל המעורבים בה. לשם כך, בעלי הדירות/הנכסים זקוקים לליווי וייעוץ משפטי מתמשך לכל אורכו של הפרויקט.</a:t>
            </a:r>
          </a:p>
          <a:p>
            <a:pPr algn="just">
              <a:lnSpc>
                <a:spcPct val="110000"/>
              </a:lnSpc>
            </a:pPr>
            <a:r>
              <a:rPr lang="he-IL" dirty="0">
                <a:latin typeface="David" panose="020E0502060401010101" pitchFamily="34" charset="-79"/>
                <a:cs typeface="David" panose="020E0502060401010101" pitchFamily="34" charset="-79"/>
              </a:rPr>
              <a:t>תהליך כולל להפיכת מבנה, תשתית או מתחם מבנים פרטיים או ציבוריים ישנים ורעועים במרחב עיר מסוימת ל- חדשים, מחוזקים, מרווחים ומודרניים. לרוב מתבצע תוך הגדלת יחידות הדיור והמסחר באותו מתחם בהתאם לתכנון עירוני. </a:t>
            </a:r>
          </a:p>
          <a:p>
            <a:endParaRPr lang="he-IL" dirty="0"/>
          </a:p>
        </p:txBody>
      </p:sp>
    </p:spTree>
    <p:extLst>
      <p:ext uri="{BB962C8B-B14F-4D97-AF65-F5344CB8AC3E}">
        <p14:creationId xmlns:p14="http://schemas.microsoft.com/office/powerpoint/2010/main" val="256106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FAC692A1-CF4D-4C05-CBAA-232262CA860C}"/>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שלבים תמ"א 38/2</a:t>
            </a:r>
          </a:p>
        </p:txBody>
      </p:sp>
      <p:sp>
        <p:nvSpPr>
          <p:cNvPr id="5" name="מלבן: פינות אלכסוניות מעוגלות 4">
            <a:extLst>
              <a:ext uri="{FF2B5EF4-FFF2-40B4-BE49-F238E27FC236}">
                <a16:creationId xmlns:a16="http://schemas.microsoft.com/office/drawing/2014/main" id="{69762E50-F56F-5FFD-64F2-5197040B1781}"/>
              </a:ext>
            </a:extLst>
          </p:cNvPr>
          <p:cNvSpPr/>
          <p:nvPr/>
        </p:nvSpPr>
        <p:spPr>
          <a:xfrm>
            <a:off x="1732547" y="102132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אסיפת בעלי הדירות ומינוי נציגות</a:t>
            </a:r>
          </a:p>
        </p:txBody>
      </p:sp>
      <p:sp>
        <p:nvSpPr>
          <p:cNvPr id="6" name="מלבן: פינות אלכסוניות מעוגלות 5">
            <a:extLst>
              <a:ext uri="{FF2B5EF4-FFF2-40B4-BE49-F238E27FC236}">
                <a16:creationId xmlns:a16="http://schemas.microsoft.com/office/drawing/2014/main" id="{46923261-E191-C0A5-6898-B7DDB5158F4C}"/>
              </a:ext>
            </a:extLst>
          </p:cNvPr>
          <p:cNvSpPr/>
          <p:nvPr/>
        </p:nvSpPr>
        <p:spPr>
          <a:xfrm>
            <a:off x="1732547" y="205256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בחירת עו"ד מייצג לבעלי הדירות (מומלץ גם למנות מפקח בשלב זה)</a:t>
            </a:r>
          </a:p>
        </p:txBody>
      </p:sp>
      <p:sp>
        <p:nvSpPr>
          <p:cNvPr id="7" name="מלבן: פינות אלכסוניות מעוגלות 6">
            <a:extLst>
              <a:ext uri="{FF2B5EF4-FFF2-40B4-BE49-F238E27FC236}">
                <a16:creationId xmlns:a16="http://schemas.microsoft.com/office/drawing/2014/main" id="{621FD422-6973-4D7B-8613-A23DE9BB1CED}"/>
              </a:ext>
            </a:extLst>
          </p:cNvPr>
          <p:cNvSpPr/>
          <p:nvPr/>
        </p:nvSpPr>
        <p:spPr>
          <a:xfrm>
            <a:off x="1764631" y="3114567"/>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הליך לבחירת יזם לביצוע הפרויקט </a:t>
            </a:r>
          </a:p>
        </p:txBody>
      </p:sp>
      <p:sp>
        <p:nvSpPr>
          <p:cNvPr id="8" name="מלבן: פינות אלכסוניות מעוגלות 7">
            <a:extLst>
              <a:ext uri="{FF2B5EF4-FFF2-40B4-BE49-F238E27FC236}">
                <a16:creationId xmlns:a16="http://schemas.microsoft.com/office/drawing/2014/main" id="{453CC47B-E55D-512A-228E-FEDB74139A9F}"/>
              </a:ext>
            </a:extLst>
          </p:cNvPr>
          <p:cNvSpPr/>
          <p:nvPr/>
        </p:nvSpPr>
        <p:spPr>
          <a:xfrm>
            <a:off x="1732547" y="4164695"/>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בחירת היזם לביצוע הפרויקט</a:t>
            </a:r>
          </a:p>
        </p:txBody>
      </p:sp>
      <p:sp>
        <p:nvSpPr>
          <p:cNvPr id="9" name="מלבן: פינות אלכסוניות מעוגלות 8">
            <a:extLst>
              <a:ext uri="{FF2B5EF4-FFF2-40B4-BE49-F238E27FC236}">
                <a16:creationId xmlns:a16="http://schemas.microsoft.com/office/drawing/2014/main" id="{606D5C19-CDF1-7B48-2481-383F6DBF40D7}"/>
              </a:ext>
            </a:extLst>
          </p:cNvPr>
          <p:cNvSpPr/>
          <p:nvPr/>
        </p:nvSpPr>
        <p:spPr>
          <a:xfrm>
            <a:off x="1732547" y="515738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ניהול מו"מ משפטי על ההסכם לביצוע הפרויקט</a:t>
            </a:r>
          </a:p>
        </p:txBody>
      </p:sp>
      <p:sp>
        <p:nvSpPr>
          <p:cNvPr id="10" name="מלבן: פינות אלכסוניות מעוגלות 9">
            <a:extLst>
              <a:ext uri="{FF2B5EF4-FFF2-40B4-BE49-F238E27FC236}">
                <a16:creationId xmlns:a16="http://schemas.microsoft.com/office/drawing/2014/main" id="{42B1A850-FEFF-A156-EF64-F8397C76A5D4}"/>
              </a:ext>
            </a:extLst>
          </p:cNvPr>
          <p:cNvSpPr/>
          <p:nvPr/>
        </p:nvSpPr>
        <p:spPr>
          <a:xfrm>
            <a:off x="1732547" y="614237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כנס בעלי דירות (הצגת היזם, הפרויקט והתמורות)</a:t>
            </a:r>
          </a:p>
        </p:txBody>
      </p:sp>
    </p:spTree>
    <p:extLst>
      <p:ext uri="{BB962C8B-B14F-4D97-AF65-F5344CB8AC3E}">
        <p14:creationId xmlns:p14="http://schemas.microsoft.com/office/powerpoint/2010/main" val="221455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FAC692A1-CF4D-4C05-CBAA-232262CA860C}"/>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שלבים תמ"א 38/2</a:t>
            </a:r>
          </a:p>
        </p:txBody>
      </p:sp>
      <p:sp>
        <p:nvSpPr>
          <p:cNvPr id="5" name="מלבן: פינות אלכסוניות מעוגלות 4">
            <a:extLst>
              <a:ext uri="{FF2B5EF4-FFF2-40B4-BE49-F238E27FC236}">
                <a16:creationId xmlns:a16="http://schemas.microsoft.com/office/drawing/2014/main" id="{69762E50-F56F-5FFD-64F2-5197040B1781}"/>
              </a:ext>
            </a:extLst>
          </p:cNvPr>
          <p:cNvSpPr/>
          <p:nvPr/>
        </p:nvSpPr>
        <p:spPr>
          <a:xfrm>
            <a:off x="1764631" y="105411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ריכוז הערות של בעלי הדירות על ההסכם והפרויקט</a:t>
            </a:r>
          </a:p>
        </p:txBody>
      </p:sp>
      <p:sp>
        <p:nvSpPr>
          <p:cNvPr id="6" name="מלבן: פינות אלכסוניות מעוגלות 5">
            <a:extLst>
              <a:ext uri="{FF2B5EF4-FFF2-40B4-BE49-F238E27FC236}">
                <a16:creationId xmlns:a16="http://schemas.microsoft.com/office/drawing/2014/main" id="{46923261-E191-C0A5-6898-B7DDB5158F4C}"/>
              </a:ext>
            </a:extLst>
          </p:cNvPr>
          <p:cNvSpPr/>
          <p:nvPr/>
        </p:nvSpPr>
        <p:spPr>
          <a:xfrm>
            <a:off x="1764631" y="211620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מו"מ מול היזם להטמעת הערות בעלי הדירות</a:t>
            </a:r>
          </a:p>
        </p:txBody>
      </p:sp>
      <p:sp>
        <p:nvSpPr>
          <p:cNvPr id="7" name="מלבן: פינות אלכסוניות מעוגלות 6">
            <a:extLst>
              <a:ext uri="{FF2B5EF4-FFF2-40B4-BE49-F238E27FC236}">
                <a16:creationId xmlns:a16="http://schemas.microsoft.com/office/drawing/2014/main" id="{621FD422-6973-4D7B-8613-A23DE9BB1CED}"/>
              </a:ext>
            </a:extLst>
          </p:cNvPr>
          <p:cNvSpPr/>
          <p:nvPr/>
        </p:nvSpPr>
        <p:spPr>
          <a:xfrm>
            <a:off x="1764631" y="3274064"/>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חתימה על הסכם מחייב</a:t>
            </a:r>
          </a:p>
        </p:txBody>
      </p:sp>
      <p:sp>
        <p:nvSpPr>
          <p:cNvPr id="8" name="מלבן: פינות אלכסוניות מעוגלות 7">
            <a:extLst>
              <a:ext uri="{FF2B5EF4-FFF2-40B4-BE49-F238E27FC236}">
                <a16:creationId xmlns:a16="http://schemas.microsoft.com/office/drawing/2014/main" id="{453CC47B-E55D-512A-228E-FEDB74139A9F}"/>
              </a:ext>
            </a:extLst>
          </p:cNvPr>
          <p:cNvSpPr/>
          <p:nvPr/>
        </p:nvSpPr>
        <p:spPr>
          <a:xfrm>
            <a:off x="1764631" y="4431922"/>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הכנת הבקשה להיתר בניה</a:t>
            </a:r>
          </a:p>
        </p:txBody>
      </p:sp>
      <p:sp>
        <p:nvSpPr>
          <p:cNvPr id="9" name="מלבן: פינות אלכסוניות מעוגלות 8">
            <a:extLst>
              <a:ext uri="{FF2B5EF4-FFF2-40B4-BE49-F238E27FC236}">
                <a16:creationId xmlns:a16="http://schemas.microsoft.com/office/drawing/2014/main" id="{606D5C19-CDF1-7B48-2481-383F6DBF40D7}"/>
              </a:ext>
            </a:extLst>
          </p:cNvPr>
          <p:cNvSpPr/>
          <p:nvPr/>
        </p:nvSpPr>
        <p:spPr>
          <a:xfrm>
            <a:off x="1764631" y="558978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הגשת בקשה להיתר בניה</a:t>
            </a:r>
          </a:p>
        </p:txBody>
      </p:sp>
    </p:spTree>
    <p:extLst>
      <p:ext uri="{BB962C8B-B14F-4D97-AF65-F5344CB8AC3E}">
        <p14:creationId xmlns:p14="http://schemas.microsoft.com/office/powerpoint/2010/main" val="291587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FAC692A1-CF4D-4C05-CBAA-232262CA860C}"/>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שלבים תמ"א 38/2</a:t>
            </a:r>
          </a:p>
        </p:txBody>
      </p:sp>
      <p:sp>
        <p:nvSpPr>
          <p:cNvPr id="5" name="מלבן: פינות אלכסוניות מעוגלות 4">
            <a:extLst>
              <a:ext uri="{FF2B5EF4-FFF2-40B4-BE49-F238E27FC236}">
                <a16:creationId xmlns:a16="http://schemas.microsoft.com/office/drawing/2014/main" id="{69762E50-F56F-5FFD-64F2-5197040B1781}"/>
              </a:ext>
            </a:extLst>
          </p:cNvPr>
          <p:cNvSpPr/>
          <p:nvPr/>
        </p:nvSpPr>
        <p:spPr>
          <a:xfrm>
            <a:off x="1764631" y="105411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דיון בוועדה המקומית לתכנון ולבניה בבקשה להיתר</a:t>
            </a:r>
          </a:p>
        </p:txBody>
      </p:sp>
      <p:sp>
        <p:nvSpPr>
          <p:cNvPr id="6" name="מלבן: פינות אלכסוניות מעוגלות 5">
            <a:extLst>
              <a:ext uri="{FF2B5EF4-FFF2-40B4-BE49-F238E27FC236}">
                <a16:creationId xmlns:a16="http://schemas.microsoft.com/office/drawing/2014/main" id="{46923261-E191-C0A5-6898-B7DDB5158F4C}"/>
              </a:ext>
            </a:extLst>
          </p:cNvPr>
          <p:cNvSpPr/>
          <p:nvPr/>
        </p:nvSpPr>
        <p:spPr>
          <a:xfrm>
            <a:off x="1764631" y="2116206"/>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קבלת החלטת הוועדה המקומית לתכנון ולבניה בדבר מתן היתר בניה</a:t>
            </a:r>
          </a:p>
        </p:txBody>
      </p:sp>
      <p:sp>
        <p:nvSpPr>
          <p:cNvPr id="7" name="מלבן: פינות אלכסוניות מעוגלות 6">
            <a:extLst>
              <a:ext uri="{FF2B5EF4-FFF2-40B4-BE49-F238E27FC236}">
                <a16:creationId xmlns:a16="http://schemas.microsoft.com/office/drawing/2014/main" id="{621FD422-6973-4D7B-8613-A23DE9BB1CED}"/>
              </a:ext>
            </a:extLst>
          </p:cNvPr>
          <p:cNvSpPr/>
          <p:nvPr/>
        </p:nvSpPr>
        <p:spPr>
          <a:xfrm>
            <a:off x="1764631" y="3274064"/>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חתימה על הסכם ליווי והנפקת ערבויות לבעלי הדירות</a:t>
            </a:r>
          </a:p>
        </p:txBody>
      </p:sp>
      <p:sp>
        <p:nvSpPr>
          <p:cNvPr id="8" name="מלבן: פינות אלכסוניות מעוגלות 7">
            <a:extLst>
              <a:ext uri="{FF2B5EF4-FFF2-40B4-BE49-F238E27FC236}">
                <a16:creationId xmlns:a16="http://schemas.microsoft.com/office/drawing/2014/main" id="{453CC47B-E55D-512A-228E-FEDB74139A9F}"/>
              </a:ext>
            </a:extLst>
          </p:cNvPr>
          <p:cNvSpPr/>
          <p:nvPr/>
        </p:nvSpPr>
        <p:spPr>
          <a:xfrm>
            <a:off x="1764631" y="4431922"/>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מתן הודעות פינוי לבעלי הדירות</a:t>
            </a:r>
          </a:p>
        </p:txBody>
      </p:sp>
      <p:sp>
        <p:nvSpPr>
          <p:cNvPr id="9" name="מלבן: פינות אלכסוניות מעוגלות 8">
            <a:extLst>
              <a:ext uri="{FF2B5EF4-FFF2-40B4-BE49-F238E27FC236}">
                <a16:creationId xmlns:a16="http://schemas.microsoft.com/office/drawing/2014/main" id="{606D5C19-CDF1-7B48-2481-383F6DBF40D7}"/>
              </a:ext>
            </a:extLst>
          </p:cNvPr>
          <p:cNvSpPr/>
          <p:nvPr/>
        </p:nvSpPr>
        <p:spPr>
          <a:xfrm>
            <a:off x="1764631" y="5589780"/>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תשלום אגרות וקבלת היתר בניה</a:t>
            </a:r>
          </a:p>
        </p:txBody>
      </p:sp>
    </p:spTree>
    <p:extLst>
      <p:ext uri="{BB962C8B-B14F-4D97-AF65-F5344CB8AC3E}">
        <p14:creationId xmlns:p14="http://schemas.microsoft.com/office/powerpoint/2010/main" val="212129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FAC692A1-CF4D-4C05-CBAA-232262CA860C}"/>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שלבים תמ"א 38/2</a:t>
            </a:r>
          </a:p>
        </p:txBody>
      </p:sp>
      <p:sp>
        <p:nvSpPr>
          <p:cNvPr id="5" name="מלבן: פינות אלכסוניות מעוגלות 4">
            <a:extLst>
              <a:ext uri="{FF2B5EF4-FFF2-40B4-BE49-F238E27FC236}">
                <a16:creationId xmlns:a16="http://schemas.microsoft.com/office/drawing/2014/main" id="{69762E50-F56F-5FFD-64F2-5197040B1781}"/>
              </a:ext>
            </a:extLst>
          </p:cNvPr>
          <p:cNvSpPr/>
          <p:nvPr/>
        </p:nvSpPr>
        <p:spPr>
          <a:xfrm>
            <a:off x="1764631" y="115712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תשלום אגרות וקבלת היתר בניה</a:t>
            </a:r>
          </a:p>
        </p:txBody>
      </p:sp>
      <p:sp>
        <p:nvSpPr>
          <p:cNvPr id="6" name="מלבן: פינות אלכסוניות מעוגלות 5">
            <a:extLst>
              <a:ext uri="{FF2B5EF4-FFF2-40B4-BE49-F238E27FC236}">
                <a16:creationId xmlns:a16="http://schemas.microsoft.com/office/drawing/2014/main" id="{46923261-E191-C0A5-6898-B7DDB5158F4C}"/>
              </a:ext>
            </a:extLst>
          </p:cNvPr>
          <p:cNvSpPr/>
          <p:nvPr/>
        </p:nvSpPr>
        <p:spPr>
          <a:xfrm>
            <a:off x="1764631" y="2477602"/>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השלמת פינוי המתחם במלואו</a:t>
            </a:r>
          </a:p>
        </p:txBody>
      </p:sp>
      <p:sp>
        <p:nvSpPr>
          <p:cNvPr id="7" name="מלבן: פינות אלכסוניות מעוגלות 6">
            <a:extLst>
              <a:ext uri="{FF2B5EF4-FFF2-40B4-BE49-F238E27FC236}">
                <a16:creationId xmlns:a16="http://schemas.microsoft.com/office/drawing/2014/main" id="{621FD422-6973-4D7B-8613-A23DE9BB1CED}"/>
              </a:ext>
            </a:extLst>
          </p:cNvPr>
          <p:cNvSpPr/>
          <p:nvPr/>
        </p:nvSpPr>
        <p:spPr>
          <a:xfrm>
            <a:off x="1764631" y="3847793"/>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תחילת עבודות</a:t>
            </a:r>
          </a:p>
        </p:txBody>
      </p:sp>
      <p:sp>
        <p:nvSpPr>
          <p:cNvPr id="8" name="מלבן: פינות אלכסוניות מעוגלות 7">
            <a:extLst>
              <a:ext uri="{FF2B5EF4-FFF2-40B4-BE49-F238E27FC236}">
                <a16:creationId xmlns:a16="http://schemas.microsoft.com/office/drawing/2014/main" id="{453CC47B-E55D-512A-228E-FEDB74139A9F}"/>
              </a:ext>
            </a:extLst>
          </p:cNvPr>
          <p:cNvSpPr/>
          <p:nvPr/>
        </p:nvSpPr>
        <p:spPr>
          <a:xfrm>
            <a:off x="1764631" y="5217985"/>
            <a:ext cx="9127958" cy="715627"/>
          </a:xfrm>
          <a:prstGeom prst="round2Diag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a:latin typeface="David" panose="020E0502060401010101" pitchFamily="34" charset="-79"/>
                <a:cs typeface="David" panose="020E0502060401010101" pitchFamily="34" charset="-79"/>
              </a:rPr>
              <a:t>כניסה לדירות </a:t>
            </a:r>
          </a:p>
        </p:txBody>
      </p:sp>
    </p:spTree>
    <p:extLst>
      <p:ext uri="{BB962C8B-B14F-4D97-AF65-F5344CB8AC3E}">
        <p14:creationId xmlns:p14="http://schemas.microsoft.com/office/powerpoint/2010/main" val="3494495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544F182-AF91-C510-D4FA-5A9553EE9B01}"/>
              </a:ext>
            </a:extLst>
          </p:cNvPr>
          <p:cNvSpPr>
            <a:spLocks noGrp="1"/>
          </p:cNvSpPr>
          <p:nvPr>
            <p:ph idx="1"/>
          </p:nvPr>
        </p:nvSpPr>
        <p:spPr>
          <a:xfrm>
            <a:off x="774031" y="869908"/>
            <a:ext cx="10904621" cy="5118184"/>
          </a:xfrm>
        </p:spPr>
        <p:txBody>
          <a:bodyPr>
            <a:noAutofit/>
          </a:bodyPr>
          <a:lstStyle/>
          <a:p>
            <a:pPr marL="525780" lvl="1" indent="-457200" algn="ctr">
              <a:lnSpc>
                <a:spcPct val="10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תב"ע- תכנית בניין עיר</a:t>
            </a:r>
            <a:endParaRPr lang="he-IL" sz="2800" b="1" dirty="0">
              <a:latin typeface="David" panose="020E0502060401010101" pitchFamily="34" charset="-79"/>
              <a:cs typeface="David" panose="020E0502060401010101" pitchFamily="34" charset="-79"/>
            </a:endParaRPr>
          </a:p>
          <a:p>
            <a:pPr marL="114300" lvl="1" indent="0" algn="just">
              <a:lnSpc>
                <a:spcPct val="100000"/>
              </a:lnSpc>
              <a:buNone/>
            </a:pPr>
            <a:r>
              <a:rPr lang="he-IL" sz="2800" dirty="0">
                <a:latin typeface="David" panose="020E0502060401010101" pitchFamily="34" charset="-79"/>
                <a:cs typeface="David" panose="020E0502060401010101" pitchFamily="34" charset="-79"/>
              </a:rPr>
              <a:t>תב"ע נועדה לתכנן ולהסדיר כל בנייה בשטח עירוני, ולקבוע את ייעודי הקרקע, זכויות בניה, תשתיות. התב"ע מורכבת מתשריט (מפה המפרטת את הרחובות, הגושים וכו`) ותקנון (מסמך משפטי המפרט את זכויות הבנייה בשטחים השונים), וניתן לצרף לה נספחים נוספים. כדי להוציא אך הפועל פרויקט צריך בנוסף לאחר אישור תב"ע לקבל היתר בניה. </a:t>
            </a:r>
          </a:p>
          <a:p>
            <a:pPr marL="571500" lvl="1" indent="-457200" algn="just">
              <a:lnSpc>
                <a:spcPct val="100000"/>
              </a:lnSpc>
              <a:buFont typeface="Wingdings" panose="05000000000000000000" pitchFamily="2" charset="2"/>
              <a:buChar char="Ø"/>
            </a:pPr>
            <a:endParaRPr lang="he-IL" sz="2800" dirty="0">
              <a:latin typeface="David" panose="020E0502060401010101" pitchFamily="34" charset="-79"/>
              <a:cs typeface="David" panose="020E0502060401010101" pitchFamily="34" charset="-79"/>
            </a:endParaRPr>
          </a:p>
          <a:p>
            <a:pPr marL="525780" lvl="1" indent="-457200" algn="ctr">
              <a:lnSpc>
                <a:spcPct val="10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הפקדה</a:t>
            </a:r>
            <a:endParaRPr lang="he-IL" sz="2800" b="1" dirty="0">
              <a:latin typeface="David" panose="020E0502060401010101" pitchFamily="34" charset="-79"/>
              <a:cs typeface="David" panose="020E0502060401010101" pitchFamily="34" charset="-79"/>
            </a:endParaRPr>
          </a:p>
          <a:p>
            <a:pPr marL="114300" lvl="1" indent="0" algn="just">
              <a:lnSpc>
                <a:spcPct val="100000"/>
              </a:lnSpc>
              <a:buNone/>
            </a:pPr>
            <a:r>
              <a:rPr lang="he-IL" sz="2800" dirty="0">
                <a:latin typeface="David" panose="020E0502060401010101" pitchFamily="34" charset="-79"/>
                <a:cs typeface="David" panose="020E0502060401010101" pitchFamily="34" charset="-79"/>
              </a:rPr>
              <a:t>הליך המתחייב על פי חוק, שנועד להביא לידיעת הציבור את התוכנית, ולאפשר לציבור להתנגד לתוכניות חדשות ולהציע לשנות אותן. לפי החוק יש לפרסם הודעות על הפקדתן של תוכניות. כל אדם, שתוכנית מפורטת, תכנית מתאר מקומית או תכנית מתאר מחוזית עשויה להשפיע עליו, רשאי להגיש לה התנגדות בכתב בתוך 60 יום ממועד הפרסום (אלא אם כן נקבע אחרת).</a:t>
            </a:r>
          </a:p>
          <a:p>
            <a:pPr marL="0" indent="0">
              <a:buNone/>
            </a:pPr>
            <a:endParaRPr lang="he-IL" dirty="0"/>
          </a:p>
        </p:txBody>
      </p:sp>
      <p:sp>
        <p:nvSpPr>
          <p:cNvPr id="4" name="תיבת טקסט 3">
            <a:extLst>
              <a:ext uri="{FF2B5EF4-FFF2-40B4-BE49-F238E27FC236}">
                <a16:creationId xmlns:a16="http://schemas.microsoft.com/office/drawing/2014/main" id="{64EEE1B3-0054-2941-3101-63514536740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מושגים נוספים</a:t>
            </a:r>
          </a:p>
        </p:txBody>
      </p:sp>
    </p:spTree>
    <p:extLst>
      <p:ext uri="{BB962C8B-B14F-4D97-AF65-F5344CB8AC3E}">
        <p14:creationId xmlns:p14="http://schemas.microsoft.com/office/powerpoint/2010/main" val="2036070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544F182-AF91-C510-D4FA-5A9553EE9B01}"/>
              </a:ext>
            </a:extLst>
          </p:cNvPr>
          <p:cNvSpPr>
            <a:spLocks noGrp="1"/>
          </p:cNvSpPr>
          <p:nvPr>
            <p:ph idx="1"/>
          </p:nvPr>
        </p:nvSpPr>
        <p:spPr>
          <a:xfrm>
            <a:off x="581526" y="821781"/>
            <a:ext cx="11353800" cy="5214437"/>
          </a:xfrm>
        </p:spPr>
        <p:txBody>
          <a:bodyPr>
            <a:noAutofit/>
          </a:bodyPr>
          <a:lstStyle/>
          <a:p>
            <a:pPr marL="525780" lvl="1" indent="-457200" algn="ctr">
              <a:lnSpc>
                <a:spcPct val="11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שיתוף ציבור</a:t>
            </a:r>
            <a:endParaRPr lang="he-IL" sz="2800" b="1" dirty="0">
              <a:latin typeface="David" panose="020E0502060401010101" pitchFamily="34" charset="-79"/>
              <a:cs typeface="David" panose="020E0502060401010101" pitchFamily="34" charset="-79"/>
            </a:endParaRPr>
          </a:p>
          <a:p>
            <a:pPr marL="114300" lvl="1" indent="0" algn="just">
              <a:lnSpc>
                <a:spcPct val="110000"/>
              </a:lnSpc>
              <a:buNone/>
            </a:pPr>
            <a:r>
              <a:rPr lang="he-IL" sz="2800" dirty="0">
                <a:latin typeface="David" panose="020E0502060401010101" pitchFamily="34" charset="-79"/>
                <a:cs typeface="David" panose="020E0502060401010101" pitchFamily="34" charset="-79"/>
              </a:rPr>
              <a:t>תהליך בו הציבור מוזמן ליטול חלק בגיבוש החלטות תכנוניות המקודמות על ידי הממשלה, הרשות המקומית או גורמים פרטיים. במסגרת הליכי תכנון ובנייה, משולב על פי רוב הליך של שיתוף ציבור, הכולל מספר שלבים: ביטוי צרכים ורצונות של התושבים, התייחסויות לחלופות תכנון והתייחסות לתוכנית המגובשת.</a:t>
            </a:r>
          </a:p>
          <a:p>
            <a:pPr marL="571500" lvl="1" indent="-457200" algn="just">
              <a:lnSpc>
                <a:spcPct val="110000"/>
              </a:lnSpc>
              <a:buFont typeface="Wingdings" panose="05000000000000000000" pitchFamily="2" charset="2"/>
              <a:buChar char="Ø"/>
            </a:pPr>
            <a:endParaRPr lang="he-IL" sz="2800" dirty="0">
              <a:latin typeface="David" panose="020E0502060401010101" pitchFamily="34" charset="-79"/>
              <a:cs typeface="David" panose="020E0502060401010101" pitchFamily="34" charset="-79"/>
            </a:endParaRPr>
          </a:p>
          <a:p>
            <a:pPr marL="525780" lvl="1" indent="-457200" algn="ctr">
              <a:lnSpc>
                <a:spcPct val="11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מתן תוקף</a:t>
            </a:r>
            <a:endParaRPr lang="he-IL" sz="2800" b="1" dirty="0">
              <a:latin typeface="David" panose="020E0502060401010101" pitchFamily="34" charset="-79"/>
              <a:cs typeface="David" panose="020E0502060401010101" pitchFamily="34" charset="-79"/>
            </a:endParaRPr>
          </a:p>
          <a:p>
            <a:pPr marL="114300" lvl="1" indent="0" algn="just">
              <a:lnSpc>
                <a:spcPct val="110000"/>
              </a:lnSpc>
              <a:buNone/>
            </a:pPr>
            <a:r>
              <a:rPr lang="he-IL" sz="2800" dirty="0">
                <a:latin typeface="David" panose="020E0502060401010101" pitchFamily="34" charset="-79"/>
                <a:cs typeface="David" panose="020E0502060401010101" pitchFamily="34" charset="-79"/>
              </a:rPr>
              <a:t>לאחר תום מועד הגשת ההתנגדויות, נקבע מועד לדיון בהתנגדויות, אליו מוזמנים גם המתנגדים. לאחר הצגת ההתנגדויות בפני הועדה, מקבלת הועדה החלטה בנוגע לתכנית לאור ההתנגדויות שהוגשו. במידה והתכנית מאושרת (או מאושרת בכפוף לתיקונים שדורשת הועדה) ניתן לה תוקף מחייב. הועדות המקומיות יכולות יהיו להוציא היתרי בניה מכוחה.</a:t>
            </a:r>
          </a:p>
          <a:p>
            <a:endParaRPr lang="he-IL" dirty="0"/>
          </a:p>
        </p:txBody>
      </p:sp>
      <p:sp>
        <p:nvSpPr>
          <p:cNvPr id="4" name="תיבת טקסט 3">
            <a:extLst>
              <a:ext uri="{FF2B5EF4-FFF2-40B4-BE49-F238E27FC236}">
                <a16:creationId xmlns:a16="http://schemas.microsoft.com/office/drawing/2014/main" id="{64EEE1B3-0054-2941-3101-63514536740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מושגים נוספים</a:t>
            </a:r>
          </a:p>
        </p:txBody>
      </p:sp>
    </p:spTree>
    <p:extLst>
      <p:ext uri="{BB962C8B-B14F-4D97-AF65-F5344CB8AC3E}">
        <p14:creationId xmlns:p14="http://schemas.microsoft.com/office/powerpoint/2010/main" val="2962876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544F182-AF91-C510-D4FA-5A9553EE9B01}"/>
              </a:ext>
            </a:extLst>
          </p:cNvPr>
          <p:cNvSpPr>
            <a:spLocks noGrp="1"/>
          </p:cNvSpPr>
          <p:nvPr>
            <p:ph idx="1"/>
          </p:nvPr>
        </p:nvSpPr>
        <p:spPr>
          <a:xfrm>
            <a:off x="320842" y="1187115"/>
            <a:ext cx="11871158" cy="5502443"/>
          </a:xfrm>
        </p:spPr>
        <p:txBody>
          <a:bodyPr>
            <a:normAutofit/>
          </a:bodyPr>
          <a:lstStyle/>
          <a:p>
            <a:pPr marL="525780" lvl="1" indent="-457200" algn="ctr">
              <a:lnSpc>
                <a:spcPct val="10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כדאיות כלכלית</a:t>
            </a:r>
            <a:endParaRPr lang="he-IL" sz="2800" b="1" dirty="0">
              <a:latin typeface="David" panose="020E0502060401010101" pitchFamily="34" charset="-79"/>
              <a:cs typeface="David" panose="020E0502060401010101" pitchFamily="34" charset="-79"/>
            </a:endParaRPr>
          </a:p>
          <a:p>
            <a:pPr marL="114300" lvl="1" indent="0" algn="just">
              <a:lnSpc>
                <a:spcPct val="100000"/>
              </a:lnSpc>
              <a:buNone/>
            </a:pPr>
            <a:r>
              <a:rPr lang="he-IL" sz="2800" dirty="0">
                <a:latin typeface="David" panose="020E0502060401010101" pitchFamily="34" charset="-79"/>
                <a:cs typeface="David" panose="020E0502060401010101" pitchFamily="34" charset="-79"/>
              </a:rPr>
              <a:t>במסגרת פרויקט התחדשות עירונית, היזם בוחן האם ישנה כדאיות כלכלית עבורו על ידי ניתוח כלכלי של הפרויקט, הכולל בין היתר את מספר יחידות הדיור הקיימות, שווי מטר רבוע בנוי באותו אזור, ובחינה של כמות יחידות דיור נוספות (מעבר ליחידות הדיור שהיזם יבנה עבור בעלי הדירות הקיימות) שיידרשו על מנת לכסות את עלויות הפרויקט ויצירת רווח ליזם בהתאם לדרישות הבנקים ותקן 21. </a:t>
            </a:r>
          </a:p>
          <a:p>
            <a:pPr marL="342900" lvl="1" algn="just">
              <a:lnSpc>
                <a:spcPct val="100000"/>
              </a:lnSpc>
            </a:pPr>
            <a:endParaRPr lang="he-IL" sz="2800" dirty="0">
              <a:latin typeface="David" panose="020E0502060401010101" pitchFamily="34" charset="-79"/>
              <a:cs typeface="David" panose="020E0502060401010101" pitchFamily="34" charset="-79"/>
            </a:endParaRPr>
          </a:p>
          <a:p>
            <a:pPr marL="525780" lvl="1" indent="-457200" algn="ctr">
              <a:lnSpc>
                <a:spcPct val="100000"/>
              </a:lnSpc>
              <a:buFont typeface="Wingdings" panose="05000000000000000000" pitchFamily="2" charset="2"/>
              <a:buChar char="Ø"/>
            </a:pPr>
            <a:r>
              <a:rPr lang="he-IL" sz="2800" b="1" u="sng" dirty="0">
                <a:latin typeface="David" panose="020E0502060401010101" pitchFamily="34" charset="-79"/>
                <a:cs typeface="David" panose="020E0502060401010101" pitchFamily="34" charset="-79"/>
              </a:rPr>
              <a:t>דו"ח 0</a:t>
            </a:r>
            <a:endParaRPr lang="he-IL" sz="2800" b="1" dirty="0">
              <a:latin typeface="David" panose="020E0502060401010101" pitchFamily="34" charset="-79"/>
              <a:cs typeface="David" panose="020E0502060401010101" pitchFamily="34" charset="-79"/>
            </a:endParaRPr>
          </a:p>
          <a:p>
            <a:pPr marL="114300" lvl="1" indent="0" algn="just">
              <a:lnSpc>
                <a:spcPct val="100000"/>
              </a:lnSpc>
              <a:buNone/>
            </a:pPr>
            <a:r>
              <a:rPr lang="he-IL" sz="2800" dirty="0">
                <a:latin typeface="David" panose="020E0502060401010101" pitchFamily="34" charset="-79"/>
                <a:cs typeface="David" panose="020E0502060401010101" pitchFamily="34" charset="-79"/>
              </a:rPr>
              <a:t>דו"ח שמאי המנתח את המצב הקיים, את זכויות הבנייה הנוספות האפשריות, עלויות הביצוע, עלויות המימון, מחירי המכירה וכיוב' נתונים, ומחשב על בסיס אלה את הרווח הצפוי בפרויקט, וזאת כדי לבחון את הכדאיות הכלכלית.</a:t>
            </a:r>
          </a:p>
          <a:p>
            <a:endParaRPr lang="he-IL" dirty="0"/>
          </a:p>
        </p:txBody>
      </p:sp>
      <p:sp>
        <p:nvSpPr>
          <p:cNvPr id="4" name="תיבת טקסט 3">
            <a:extLst>
              <a:ext uri="{FF2B5EF4-FFF2-40B4-BE49-F238E27FC236}">
                <a16:creationId xmlns:a16="http://schemas.microsoft.com/office/drawing/2014/main" id="{64EEE1B3-0054-2941-3101-63514536740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מושגים נוספים</a:t>
            </a:r>
          </a:p>
        </p:txBody>
      </p:sp>
    </p:spTree>
    <p:extLst>
      <p:ext uri="{BB962C8B-B14F-4D97-AF65-F5344CB8AC3E}">
        <p14:creationId xmlns:p14="http://schemas.microsoft.com/office/powerpoint/2010/main" val="2924028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6544F182-AF91-C510-D4FA-5A9553EE9B01}"/>
              </a:ext>
            </a:extLst>
          </p:cNvPr>
          <p:cNvSpPr>
            <a:spLocks noGrp="1"/>
          </p:cNvSpPr>
          <p:nvPr>
            <p:ph idx="1"/>
          </p:nvPr>
        </p:nvSpPr>
        <p:spPr>
          <a:xfrm>
            <a:off x="898358" y="1232068"/>
            <a:ext cx="10744200" cy="5168732"/>
          </a:xfrm>
        </p:spPr>
        <p:txBody>
          <a:bodyPr/>
          <a:lstStyle/>
          <a:p>
            <a:pPr marL="68580" lvl="1" indent="0" algn="ctr">
              <a:lnSpc>
                <a:spcPct val="100000"/>
              </a:lnSpc>
              <a:buNone/>
            </a:pPr>
            <a:r>
              <a:rPr lang="he-IL" sz="3200" b="1" u="sng" dirty="0">
                <a:latin typeface="David" panose="020E0502060401010101" pitchFamily="34" charset="-79"/>
                <a:cs typeface="David" panose="020E0502060401010101" pitchFamily="34" charset="-79"/>
              </a:rPr>
              <a:t>קרן תחזוקה</a:t>
            </a:r>
            <a:endParaRPr lang="he-IL" sz="3200" b="1" dirty="0">
              <a:latin typeface="David" panose="020E0502060401010101" pitchFamily="34" charset="-79"/>
              <a:cs typeface="David" panose="020E0502060401010101" pitchFamily="34" charset="-79"/>
            </a:endParaRPr>
          </a:p>
          <a:p>
            <a:pPr marL="457200" lvl="1" indent="-342900" algn="just">
              <a:lnSpc>
                <a:spcPct val="100000"/>
              </a:lnSpc>
              <a:buFont typeface="Wingdings" panose="05000000000000000000" pitchFamily="2" charset="2"/>
              <a:buChar char="Ø"/>
            </a:pPr>
            <a:r>
              <a:rPr lang="he-IL" sz="2800" dirty="0">
                <a:latin typeface="David" panose="020E0502060401010101" pitchFamily="34" charset="-79"/>
                <a:cs typeface="David" panose="020E0502060401010101" pitchFamily="34" charset="-79"/>
              </a:rPr>
              <a:t>לצורך סיוע בתשלום הוצאות ניהול ותחזוקה של הרכוש המשותף (דמי ועד),  מופקדים היזם כספים לקרן שתנוהל על ידי נאמן (בד"כ עו"ד או רו"ח) והנאמן יעביר כספים לקופת הועד בהתאם לסיכום בין היזם לבעלי הדירות. </a:t>
            </a:r>
          </a:p>
          <a:p>
            <a:pPr marL="457200" lvl="1" indent="-342900" algn="just">
              <a:lnSpc>
                <a:spcPct val="100000"/>
              </a:lnSpc>
              <a:buFont typeface="Wingdings" panose="05000000000000000000" pitchFamily="2" charset="2"/>
              <a:buChar char="Ø"/>
            </a:pPr>
            <a:endParaRPr lang="he-IL" sz="2800" dirty="0">
              <a:latin typeface="David" panose="020E0502060401010101" pitchFamily="34" charset="-79"/>
              <a:cs typeface="David" panose="020E0502060401010101" pitchFamily="34" charset="-79"/>
            </a:endParaRPr>
          </a:p>
          <a:p>
            <a:pPr marL="457200" lvl="1" indent="-342900" algn="just">
              <a:lnSpc>
                <a:spcPct val="100000"/>
              </a:lnSpc>
              <a:buFont typeface="Wingdings" panose="05000000000000000000" pitchFamily="2" charset="2"/>
              <a:buChar char="Ø"/>
            </a:pPr>
            <a:r>
              <a:rPr lang="he-IL" sz="2800" dirty="0">
                <a:latin typeface="David" panose="020E0502060401010101" pitchFamily="34" charset="-79"/>
                <a:cs typeface="David" panose="020E0502060401010101" pitchFamily="34" charset="-79"/>
              </a:rPr>
              <a:t>מקובל לקבוע מנגנון של סכום מסוים לכל חודש (בד"כ ההפרש בין דמי הועד שנגבים בבניינים הקיימים לבין אלו שיחולו בבניינים חדשים) ולמספר שנים (בד"כ 5-10). </a:t>
            </a:r>
          </a:p>
          <a:p>
            <a:pPr marL="457200" lvl="1" indent="-342900" algn="just">
              <a:lnSpc>
                <a:spcPct val="100000"/>
              </a:lnSpc>
              <a:buFont typeface="Wingdings" panose="05000000000000000000" pitchFamily="2" charset="2"/>
              <a:buChar char="Ø"/>
            </a:pPr>
            <a:endParaRPr lang="he-IL" sz="2800" dirty="0">
              <a:latin typeface="David" panose="020E0502060401010101" pitchFamily="34" charset="-79"/>
              <a:cs typeface="David" panose="020E0502060401010101" pitchFamily="34" charset="-79"/>
            </a:endParaRPr>
          </a:p>
          <a:p>
            <a:pPr marL="457200" lvl="1" indent="-342900" algn="just">
              <a:lnSpc>
                <a:spcPct val="100000"/>
              </a:lnSpc>
              <a:buFont typeface="Wingdings" panose="05000000000000000000" pitchFamily="2" charset="2"/>
              <a:buChar char="Ø"/>
            </a:pPr>
            <a:r>
              <a:rPr lang="he-IL" sz="2800" dirty="0">
                <a:latin typeface="David" panose="020E0502060401010101" pitchFamily="34" charset="-79"/>
                <a:cs typeface="David" panose="020E0502060401010101" pitchFamily="34" charset="-79"/>
              </a:rPr>
              <a:t>הכספים בקרן יופקדו לטובת בעלי הדירות הקיימים שחוזרים לגור בדירות החדשות.</a:t>
            </a:r>
          </a:p>
          <a:p>
            <a:pPr marL="0" indent="0">
              <a:buNone/>
            </a:pPr>
            <a:endParaRPr lang="he-IL" dirty="0"/>
          </a:p>
        </p:txBody>
      </p:sp>
      <p:sp>
        <p:nvSpPr>
          <p:cNvPr id="4" name="תיבת טקסט 3">
            <a:extLst>
              <a:ext uri="{FF2B5EF4-FFF2-40B4-BE49-F238E27FC236}">
                <a16:creationId xmlns:a16="http://schemas.microsoft.com/office/drawing/2014/main" id="{64EEE1B3-0054-2941-3101-635145367401}"/>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מושגים נוספים</a:t>
            </a:r>
          </a:p>
        </p:txBody>
      </p:sp>
    </p:spTree>
    <p:extLst>
      <p:ext uri="{BB962C8B-B14F-4D97-AF65-F5344CB8AC3E}">
        <p14:creationId xmlns:p14="http://schemas.microsoft.com/office/powerpoint/2010/main" val="1995089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C487E8-8385-45A5-629C-AB13E5535E1C}"/>
              </a:ext>
            </a:extLst>
          </p:cNvPr>
          <p:cNvSpPr>
            <a:spLocks noGrp="1"/>
          </p:cNvSpPr>
          <p:nvPr>
            <p:ph type="title"/>
          </p:nvPr>
        </p:nvSpPr>
        <p:spPr>
          <a:xfrm>
            <a:off x="838200" y="2498725"/>
            <a:ext cx="10515600" cy="1325563"/>
          </a:xfrm>
        </p:spPr>
        <p:txBody>
          <a:bodyPr>
            <a:noAutofit/>
          </a:bodyPr>
          <a:lstStyle/>
          <a:p>
            <a:pPr algn="ctr"/>
            <a:r>
              <a:rPr lang="he-IL" sz="12000" b="1" dirty="0">
                <a:solidFill>
                  <a:schemeClr val="bg1">
                    <a:lumMod val="50000"/>
                  </a:schemeClr>
                </a:solidFill>
                <a:latin typeface="David" panose="020E0502060401010101" pitchFamily="34" charset="-79"/>
                <a:cs typeface="David" panose="020E0502060401010101" pitchFamily="34" charset="-79"/>
              </a:rPr>
              <a:t>שאלות</a:t>
            </a:r>
          </a:p>
        </p:txBody>
      </p:sp>
      <p:sp>
        <p:nvSpPr>
          <p:cNvPr id="4" name="תיבת טקסט 3">
            <a:extLst>
              <a:ext uri="{FF2B5EF4-FFF2-40B4-BE49-F238E27FC236}">
                <a16:creationId xmlns:a16="http://schemas.microsoft.com/office/drawing/2014/main" id="{FF2BE12D-F27C-12B1-F0D1-8DBE7AA9A9A2}"/>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הרצאה מס' 1</a:t>
            </a:r>
          </a:p>
        </p:txBody>
      </p:sp>
      <mc:AlternateContent xmlns:mc="http://schemas.openxmlformats.org/markup-compatibility/2006">
        <mc:Choice xmlns:am3d="http://schemas.microsoft.com/office/drawing/2017/model3d" Requires="am3d">
          <p:graphicFrame>
            <p:nvGraphicFramePr>
              <p:cNvPr id="5" name="מודל תלת-ממד 4" descr="Dark Gray Question mark">
                <a:extLst>
                  <a:ext uri="{FF2B5EF4-FFF2-40B4-BE49-F238E27FC236}">
                    <a16:creationId xmlns:a16="http://schemas.microsoft.com/office/drawing/2014/main" id="{95C2619E-E6CF-7DD4-27F2-2B5D27F1B1DC}"/>
                  </a:ext>
                </a:extLst>
              </p:cNvPr>
              <p:cNvGraphicFramePr>
                <a:graphicFrameLocks noChangeAspect="1"/>
              </p:cNvGraphicFramePr>
              <p:nvPr>
                <p:extLst>
                  <p:ext uri="{D42A27DB-BD31-4B8C-83A1-F6EECF244321}">
                    <p14:modId xmlns:p14="http://schemas.microsoft.com/office/powerpoint/2010/main" val="3409872950"/>
                  </p:ext>
                </p:extLst>
              </p:nvPr>
            </p:nvGraphicFramePr>
            <p:xfrm>
              <a:off x="838200" y="707886"/>
              <a:ext cx="2713511" cy="4522518"/>
            </p:xfrm>
            <a:graphic>
              <a:graphicData uri="http://schemas.microsoft.com/office/drawing/2017/model3d">
                <am3d:model3d r:embed="rId2">
                  <am3d:spPr>
                    <a:xfrm>
                      <a:off x="0" y="0"/>
                      <a:ext cx="2713511" cy="4522518"/>
                    </a:xfrm>
                    <a:prstGeom prst="rect">
                      <a:avLst/>
                    </a:prstGeom>
                    <a:solidFill>
                      <a:schemeClr val="accent5">
                        <a:lumMod val="40000"/>
                        <a:lumOff val="60000"/>
                      </a:schemeClr>
                    </a:solidFill>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498662" ay="1802987" az="251026"/>
                    <am3d:postTrans dx="0" dy="0" dz="0"/>
                  </am3d:trans>
                  <am3d:raster rName="Office3DRenderer" rVer="16.0.8326">
                    <am3d:blip r:embed="rId3"/>
                  </am3d:raster>
                  <am3d:objViewport viewportSz="54175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מודל תלת-ממד 4" descr="Dark Gray Question mark">
                <a:extLst>
                  <a:ext uri="{FF2B5EF4-FFF2-40B4-BE49-F238E27FC236}">
                    <a16:creationId xmlns:a16="http://schemas.microsoft.com/office/drawing/2014/main" id="{95C2619E-E6CF-7DD4-27F2-2B5D27F1B1DC}"/>
                  </a:ext>
                </a:extLst>
              </p:cNvPr>
              <p:cNvPicPr>
                <a:picLocks noGrp="1" noRot="1" noChangeAspect="1" noMove="1" noResize="1" noEditPoints="1" noAdjustHandles="1" noChangeArrowheads="1" noChangeShapeType="1" noCrop="1"/>
              </p:cNvPicPr>
              <p:nvPr/>
            </p:nvPicPr>
            <p:blipFill>
              <a:blip r:embed="rId3"/>
              <a:stretch>
                <a:fillRect/>
              </a:stretch>
            </p:blipFill>
            <p:spPr>
              <a:xfrm>
                <a:off x="838200" y="707886"/>
                <a:ext cx="2713511" cy="4522518"/>
              </a:xfrm>
              <a:prstGeom prst="rect">
                <a:avLst/>
              </a:prstGeom>
              <a:solidFill>
                <a:schemeClr val="accent5">
                  <a:lumMod val="40000"/>
                  <a:lumOff val="60000"/>
                </a:schemeClr>
              </a:solidFill>
            </p:spPr>
          </p:pic>
        </mc:Fallback>
      </mc:AlternateContent>
    </p:spTree>
    <p:extLst>
      <p:ext uri="{BB962C8B-B14F-4D97-AF65-F5344CB8AC3E}">
        <p14:creationId xmlns:p14="http://schemas.microsoft.com/office/powerpoint/2010/main" val="768046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3C65BAA4-64D9-5E69-2CCA-4B849D826988}"/>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התחדשות עירונית</a:t>
            </a:r>
          </a:p>
        </p:txBody>
      </p:sp>
      <p:sp>
        <p:nvSpPr>
          <p:cNvPr id="2" name="כותרת 1">
            <a:extLst>
              <a:ext uri="{FF2B5EF4-FFF2-40B4-BE49-F238E27FC236}">
                <a16:creationId xmlns:a16="http://schemas.microsoft.com/office/drawing/2014/main" id="{41222A12-58ED-1EF5-6655-71467B02FD1D}"/>
              </a:ext>
            </a:extLst>
          </p:cNvPr>
          <p:cNvSpPr>
            <a:spLocks noGrp="1"/>
          </p:cNvSpPr>
          <p:nvPr>
            <p:ph type="title"/>
          </p:nvPr>
        </p:nvSpPr>
        <p:spPr>
          <a:xfrm>
            <a:off x="933090" y="986500"/>
            <a:ext cx="10515600" cy="1325563"/>
          </a:xfrm>
        </p:spPr>
        <p:txBody>
          <a:bodyPr>
            <a:normAutofit/>
          </a:bodyPr>
          <a:lstStyle/>
          <a:p>
            <a:pPr marL="68580" indent="0" algn="ctr">
              <a:lnSpc>
                <a:spcPct val="100000"/>
              </a:lnSpc>
              <a:buNone/>
            </a:pPr>
            <a:r>
              <a:rPr lang="he-IL" sz="3800" b="1" u="sng" dirty="0">
                <a:latin typeface="David" panose="020E0502060401010101" pitchFamily="34" charset="-79"/>
                <a:cs typeface="David" panose="020E0502060401010101" pitchFamily="34" charset="-79"/>
              </a:rPr>
              <a:t>התחדשות עירונית היא מושג שכולל מספר סוגי עסקאות:</a:t>
            </a:r>
          </a:p>
        </p:txBody>
      </p:sp>
      <p:sp>
        <p:nvSpPr>
          <p:cNvPr id="3" name="מציין מיקום תוכן 2">
            <a:extLst>
              <a:ext uri="{FF2B5EF4-FFF2-40B4-BE49-F238E27FC236}">
                <a16:creationId xmlns:a16="http://schemas.microsoft.com/office/drawing/2014/main" id="{20D56AA3-9BAB-AE9F-FF34-16E635884230}"/>
              </a:ext>
            </a:extLst>
          </p:cNvPr>
          <p:cNvSpPr>
            <a:spLocks noGrp="1"/>
          </p:cNvSpPr>
          <p:nvPr>
            <p:ph idx="1"/>
          </p:nvPr>
        </p:nvSpPr>
        <p:spPr/>
        <p:txBody>
          <a:bodyPr>
            <a:normAutofit/>
          </a:bodyPr>
          <a:lstStyle/>
          <a:p>
            <a:pPr marL="68580" indent="0" algn="just">
              <a:lnSpc>
                <a:spcPct val="100000"/>
              </a:lnSpc>
              <a:buNone/>
            </a:pPr>
            <a:endParaRPr lang="he-IL" sz="2600" b="1" u="sng" dirty="0">
              <a:latin typeface="David" panose="020E0502060401010101" pitchFamily="34" charset="-79"/>
              <a:cs typeface="David" panose="020E0502060401010101" pitchFamily="34" charset="-79"/>
            </a:endParaRPr>
          </a:p>
          <a:p>
            <a:pPr algn="just">
              <a:lnSpc>
                <a:spcPct val="100000"/>
              </a:lnSpc>
              <a:buFont typeface="Arial" panose="020B0604020202020204" pitchFamily="34" charset="0"/>
              <a:buChar char="•"/>
            </a:pPr>
            <a:r>
              <a:rPr lang="he-IL" sz="2600" b="1" dirty="0">
                <a:latin typeface="David" panose="020E0502060401010101" pitchFamily="34" charset="-79"/>
                <a:cs typeface="David" panose="020E0502060401010101" pitchFamily="34" charset="-79"/>
              </a:rPr>
              <a:t>עסקת תמ"א 38 </a:t>
            </a:r>
            <a:r>
              <a:rPr lang="he-IL" sz="2600" dirty="0">
                <a:latin typeface="David" panose="020E0502060401010101" pitchFamily="34" charset="-79"/>
                <a:cs typeface="David" panose="020E0502060401010101" pitchFamily="34" charset="-79"/>
              </a:rPr>
              <a:t>– חיזוק ותוספת בניה / הריסה ובניה.</a:t>
            </a:r>
          </a:p>
          <a:p>
            <a:pPr algn="just">
              <a:lnSpc>
                <a:spcPct val="100000"/>
              </a:lnSpc>
              <a:buFont typeface="Arial" panose="020B0604020202020204" pitchFamily="34" charset="0"/>
              <a:buChar char="•"/>
            </a:pPr>
            <a:r>
              <a:rPr lang="he-IL" sz="2600" b="1" dirty="0">
                <a:latin typeface="David" panose="020E0502060401010101" pitchFamily="34" charset="-79"/>
                <a:cs typeface="David" panose="020E0502060401010101" pitchFamily="34" charset="-79"/>
              </a:rPr>
              <a:t>עסקת פינוי בינוי - </a:t>
            </a:r>
            <a:r>
              <a:rPr lang="he-IL" sz="2600" dirty="0">
                <a:latin typeface="David" panose="020E0502060401010101" pitchFamily="34" charset="-79"/>
                <a:cs typeface="David" panose="020E0502060401010101" pitchFamily="34" charset="-79"/>
              </a:rPr>
              <a:t>יש מקרים שמבצעים גם עסקת בינוי פינוי.</a:t>
            </a:r>
          </a:p>
          <a:p>
            <a:pPr algn="just">
              <a:lnSpc>
                <a:spcPct val="100000"/>
              </a:lnSpc>
              <a:buFont typeface="Arial" panose="020B0604020202020204" pitchFamily="34" charset="0"/>
              <a:buChar char="•"/>
            </a:pPr>
            <a:r>
              <a:rPr lang="he-IL" sz="2600" b="1" dirty="0">
                <a:latin typeface="David" panose="020E0502060401010101" pitchFamily="34" charset="-79"/>
                <a:cs typeface="David" panose="020E0502060401010101" pitchFamily="34" charset="-79"/>
              </a:rPr>
              <a:t>התחדשות בניינית </a:t>
            </a:r>
            <a:r>
              <a:rPr lang="he-IL" sz="2600" dirty="0">
                <a:latin typeface="David" panose="020E0502060401010101" pitchFamily="34" charset="-79"/>
                <a:cs typeface="David" panose="020E0502060401010101" pitchFamily="34" charset="-79"/>
              </a:rPr>
              <a:t>– "חלופת שקד".</a:t>
            </a:r>
          </a:p>
          <a:p>
            <a:pPr marL="68580" indent="0" algn="just">
              <a:lnSpc>
                <a:spcPct val="100000"/>
              </a:lnSpc>
              <a:buNone/>
            </a:pPr>
            <a:endParaRPr lang="he-IL" sz="2600" dirty="0">
              <a:latin typeface="David" panose="020E0502060401010101" pitchFamily="34" charset="-79"/>
              <a:cs typeface="David" panose="020E0502060401010101" pitchFamily="34" charset="-79"/>
            </a:endParaRPr>
          </a:p>
          <a:p>
            <a:pPr algn="just">
              <a:lnSpc>
                <a:spcPct val="100000"/>
              </a:lnSpc>
            </a:pPr>
            <a:r>
              <a:rPr lang="he-IL" sz="2600" dirty="0">
                <a:latin typeface="David" panose="020E0502060401010101" pitchFamily="34" charset="-79"/>
                <a:cs typeface="David" panose="020E0502060401010101" pitchFamily="34" charset="-79"/>
              </a:rPr>
              <a:t>לפי סעיף 2 לחוק הרשות הממשלתית להתחדשות עירונית, תשע"ו-2016: </a:t>
            </a:r>
          </a:p>
          <a:p>
            <a:pPr marL="68580" indent="0" algn="just">
              <a:lnSpc>
                <a:spcPct val="100000"/>
              </a:lnSpc>
              <a:buNone/>
            </a:pPr>
            <a:r>
              <a:rPr lang="he-IL" sz="2600" dirty="0">
                <a:latin typeface="David" panose="020E0502060401010101" pitchFamily="34" charset="-79"/>
                <a:cs typeface="David" panose="020E0502060401010101" pitchFamily="34" charset="-79"/>
              </a:rPr>
              <a:t>"</a:t>
            </a:r>
            <a:r>
              <a:rPr lang="he-IL" sz="2600" b="1" dirty="0">
                <a:latin typeface="David" panose="020E0502060401010101" pitchFamily="34" charset="-79"/>
                <a:cs typeface="David" panose="020E0502060401010101" pitchFamily="34" charset="-79"/>
              </a:rPr>
              <a:t>מיזם להתחדשות עירונית</a:t>
            </a:r>
            <a:r>
              <a:rPr lang="he-IL" sz="2600" dirty="0">
                <a:latin typeface="David" panose="020E0502060401010101" pitchFamily="34" charset="-79"/>
                <a:cs typeface="David" panose="020E0502060401010101" pitchFamily="34" charset="-79"/>
              </a:rPr>
              <a:t>" – בינוי במסגרת תכנית החיזוק (תמ"א 38), מיזם במתחם פינוי ובינוי, מיזם בינוי-פינוי-בינוי או מיזם אחר שתאשר הממשלה לעניין זה;</a:t>
            </a:r>
            <a:endParaRPr lang="he-IL" sz="2600" b="1" dirty="0">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a:p>
            <a:endParaRPr lang="he-IL" dirty="0"/>
          </a:p>
        </p:txBody>
      </p:sp>
    </p:spTree>
    <p:extLst>
      <p:ext uri="{BB962C8B-B14F-4D97-AF65-F5344CB8AC3E}">
        <p14:creationId xmlns:p14="http://schemas.microsoft.com/office/powerpoint/2010/main" val="216588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989B68-CA27-FFFE-0F93-3A7F256D5A03}"/>
              </a:ext>
            </a:extLst>
          </p:cNvPr>
          <p:cNvSpPr>
            <a:spLocks noGrp="1"/>
          </p:cNvSpPr>
          <p:nvPr>
            <p:ph type="title"/>
          </p:nvPr>
        </p:nvSpPr>
        <p:spPr>
          <a:xfrm>
            <a:off x="984849" y="649797"/>
            <a:ext cx="10515600" cy="1325563"/>
          </a:xfrm>
        </p:spPr>
        <p:txBody>
          <a:bodyPr>
            <a:normAutofit/>
          </a:bodyPr>
          <a:lstStyle/>
          <a:p>
            <a:pPr algn="ctr"/>
            <a:r>
              <a:rPr lang="he-IL" sz="3800" b="1" u="sng" dirty="0">
                <a:latin typeface="David" panose="020E0502060401010101" pitchFamily="34" charset="-79"/>
                <a:cs typeface="David" panose="020E0502060401010101" pitchFamily="34" charset="-79"/>
              </a:rPr>
              <a:t>בעלי תפקידים:</a:t>
            </a:r>
          </a:p>
        </p:txBody>
      </p:sp>
      <p:sp>
        <p:nvSpPr>
          <p:cNvPr id="3" name="מציין מיקום תוכן 2">
            <a:extLst>
              <a:ext uri="{FF2B5EF4-FFF2-40B4-BE49-F238E27FC236}">
                <a16:creationId xmlns:a16="http://schemas.microsoft.com/office/drawing/2014/main" id="{1D58C91D-27B7-D930-E269-D1972FEC083F}"/>
              </a:ext>
            </a:extLst>
          </p:cNvPr>
          <p:cNvSpPr>
            <a:spLocks noGrp="1"/>
          </p:cNvSpPr>
          <p:nvPr>
            <p:ph idx="1"/>
          </p:nvPr>
        </p:nvSpPr>
        <p:spPr>
          <a:xfrm>
            <a:off x="984849" y="1690688"/>
            <a:ext cx="10515600" cy="5046903"/>
          </a:xfrm>
        </p:spPr>
        <p:txBody>
          <a:bodyPr>
            <a:normAutofit fontScale="70000" lnSpcReduction="20000"/>
          </a:bodyPr>
          <a:lstStyle/>
          <a:p>
            <a:pPr algn="just" rtl="1">
              <a:lnSpc>
                <a:spcPct val="12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בעלי הזכויות:  </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rtl="1">
              <a:lnSpc>
                <a:spcPct val="120000"/>
              </a:lnSpc>
              <a:spcAft>
                <a:spcPts val="1350"/>
              </a:spcAft>
              <a:buNone/>
            </a:pPr>
            <a:r>
              <a:rPr lang="he-IL" sz="2800" kern="100" dirty="0">
                <a:effectLst/>
                <a:latin typeface="David" panose="020E0502060401010101" pitchFamily="34" charset="-79"/>
                <a:ea typeface="Times New Roman" panose="02020603050405020304" pitchFamily="18" charset="0"/>
                <a:cs typeface="David" panose="020E0502060401010101" pitchFamily="34" charset="-79"/>
              </a:rPr>
              <a:t>בעלי זכויות הבעלות ו/או החכירה הרשומים או הזכאים להירשם כבעלי זכויות הבעלות ו/או החכירה ביחס ליחידות המקוריות המצויות במתחם ו/או בכל חלק ממנו. </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algn="just" rtl="1">
              <a:lnSpc>
                <a:spcPct val="12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נציגות דיירים:</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a:lnSpc>
                <a:spcPct val="120000"/>
              </a:lnSpc>
              <a:spcAft>
                <a:spcPts val="1350"/>
              </a:spcAft>
              <a:buNone/>
            </a:pPr>
            <a:r>
              <a:rPr lang="he-IL" sz="2800" kern="100" dirty="0">
                <a:latin typeface="David" panose="020E0502060401010101" pitchFamily="34" charset="-79"/>
                <a:cs typeface="David" panose="020E0502060401010101" pitchFamily="34" charset="-79"/>
              </a:rPr>
              <a:t>נציגות של בעלי הזכויות בפרויקט התחדשות עירונית שמטרתה לסייע בהתארגנות בעלי הזכויות במבנה המיועד להתחדשות עירונית ולשמש כנציגיהם מול בעלי המקצוע (יזם, עורך דין ועוד), הרשות המקומית ומוסדות התכנון. הנציגות נבחרת על ידי בעלי הזכויות, ואינה חייבת להיות זהה לוועד הבית.</a:t>
            </a:r>
            <a:endParaRPr lang="en-US" sz="2800" kern="100" dirty="0">
              <a:latin typeface="David" panose="020E0502060401010101" pitchFamily="34" charset="-79"/>
              <a:cs typeface="David" panose="020E0502060401010101" pitchFamily="34" charset="-79"/>
            </a:endParaRPr>
          </a:p>
          <a:p>
            <a:pPr algn="just" rtl="1">
              <a:lnSpc>
                <a:spcPct val="12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עורך דין מטעם הדיירים:</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a:lnSpc>
                <a:spcPct val="120000"/>
              </a:lnSpc>
              <a:spcAft>
                <a:spcPts val="1350"/>
              </a:spcAft>
              <a:buNone/>
            </a:pPr>
            <a:r>
              <a:rPr lang="he-IL" sz="2800" kern="100" dirty="0">
                <a:latin typeface="David" panose="020E0502060401010101" pitchFamily="34" charset="-79"/>
                <a:cs typeface="David" panose="020E0502060401010101" pitchFamily="34" charset="-79"/>
              </a:rPr>
              <a:t>עורך דין מטעם בעלי הזכויות, המייצג אותם ואת האינטרסים שלהם מול היזם, ובכל ההסכמים עליהם ידרשו לחתום במסגרת העסקה. עורך דין הדיירים מלווה אותם ומעניק להם ייצוג משפטי שוטף החל משלבי התארגנות הראשוניים ועד לסיום הפרויקט, וברוב המקרים שומר בנאמנות את הערבויות שעל היזם להמציא לדיירים.</a:t>
            </a:r>
            <a:endParaRPr lang="en-US" sz="2800" kern="100" dirty="0">
              <a:latin typeface="David" panose="020E0502060401010101" pitchFamily="34" charset="-79"/>
              <a:cs typeface="David" panose="020E0502060401010101" pitchFamily="34" charset="-79"/>
            </a:endParaRPr>
          </a:p>
          <a:p>
            <a:endParaRPr lang="he-IL" dirty="0"/>
          </a:p>
        </p:txBody>
      </p:sp>
      <p:sp>
        <p:nvSpPr>
          <p:cNvPr id="6" name="תיבת טקסט 5">
            <a:extLst>
              <a:ext uri="{FF2B5EF4-FFF2-40B4-BE49-F238E27FC236}">
                <a16:creationId xmlns:a16="http://schemas.microsoft.com/office/drawing/2014/main" id="{0DC16E50-4463-6299-3D5A-70D6BD2E5784}"/>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התחדשות עירונית</a:t>
            </a:r>
          </a:p>
        </p:txBody>
      </p:sp>
    </p:spTree>
    <p:extLst>
      <p:ext uri="{BB962C8B-B14F-4D97-AF65-F5344CB8AC3E}">
        <p14:creationId xmlns:p14="http://schemas.microsoft.com/office/powerpoint/2010/main" val="192802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8B4BB7-F33D-72D7-CB62-759D45DB57DA}"/>
              </a:ext>
            </a:extLst>
          </p:cNvPr>
          <p:cNvSpPr>
            <a:spLocks noGrp="1"/>
          </p:cNvSpPr>
          <p:nvPr>
            <p:ph type="title"/>
          </p:nvPr>
        </p:nvSpPr>
        <p:spPr>
          <a:xfrm>
            <a:off x="907212" y="442763"/>
            <a:ext cx="10515600" cy="1325563"/>
          </a:xfrm>
        </p:spPr>
        <p:txBody>
          <a:bodyPr>
            <a:normAutofit/>
          </a:bodyPr>
          <a:lstStyle/>
          <a:p>
            <a:pPr algn="ctr"/>
            <a:r>
              <a:rPr lang="he-IL" sz="3800" b="1" u="sng" dirty="0">
                <a:latin typeface="David" panose="020E0502060401010101" pitchFamily="34" charset="-79"/>
                <a:cs typeface="David" panose="020E0502060401010101" pitchFamily="34" charset="-79"/>
              </a:rPr>
              <a:t>בעלי תפקידים נוספים:</a:t>
            </a:r>
          </a:p>
        </p:txBody>
      </p:sp>
      <p:sp>
        <p:nvSpPr>
          <p:cNvPr id="3" name="מציין מיקום תוכן 2">
            <a:extLst>
              <a:ext uri="{FF2B5EF4-FFF2-40B4-BE49-F238E27FC236}">
                <a16:creationId xmlns:a16="http://schemas.microsoft.com/office/drawing/2014/main" id="{992C6E0F-7331-901D-5288-7BB73B6067A9}"/>
              </a:ext>
            </a:extLst>
          </p:cNvPr>
          <p:cNvSpPr>
            <a:spLocks noGrp="1"/>
          </p:cNvSpPr>
          <p:nvPr>
            <p:ph idx="1"/>
          </p:nvPr>
        </p:nvSpPr>
        <p:spPr>
          <a:xfrm>
            <a:off x="907212" y="1598702"/>
            <a:ext cx="10515600" cy="5259298"/>
          </a:xfrm>
        </p:spPr>
        <p:txBody>
          <a:bodyPr>
            <a:normAutofit fontScale="92500" lnSpcReduction="20000"/>
          </a:bodyPr>
          <a:lstStyle/>
          <a:p>
            <a:pPr algn="just" rtl="1">
              <a:lnSpc>
                <a:spcPct val="11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מפקח דיירים: </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a:lnSpc>
                <a:spcPct val="110000"/>
              </a:lnSpc>
              <a:spcAft>
                <a:spcPts val="1350"/>
              </a:spcAft>
              <a:buNone/>
            </a:pPr>
            <a:r>
              <a:rPr lang="he-IL" sz="2800" kern="100" dirty="0">
                <a:latin typeface="David" panose="020E0502060401010101" pitchFamily="34" charset="-79"/>
                <a:cs typeface="David" panose="020E0502060401010101" pitchFamily="34" charset="-79"/>
              </a:rPr>
              <a:t>מפקח בניה מקצועי שייצג את הדיירים בכל הנדרש בהקשרים מקצועיים הנדסיים, כגון מפרט הבניה, עמידה בתקנים, פיקוח על ביצוע הבניה בפועל וכד'. </a:t>
            </a:r>
            <a:endParaRPr lang="en-US" sz="2800" kern="100" dirty="0">
              <a:latin typeface="David" panose="020E0502060401010101" pitchFamily="34" charset="-79"/>
              <a:cs typeface="David" panose="020E0502060401010101" pitchFamily="34" charset="-79"/>
            </a:endParaRPr>
          </a:p>
          <a:p>
            <a:pPr algn="just" rtl="1">
              <a:lnSpc>
                <a:spcPct val="11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יזם: </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a:lnSpc>
                <a:spcPct val="110000"/>
              </a:lnSpc>
              <a:spcAft>
                <a:spcPts val="1350"/>
              </a:spcAft>
              <a:buNone/>
            </a:pPr>
            <a:r>
              <a:rPr lang="he-IL" sz="2800" kern="100" dirty="0">
                <a:latin typeface="David" panose="020E0502060401010101" pitchFamily="34" charset="-79"/>
                <a:cs typeface="David" panose="020E0502060401010101" pitchFamily="34" charset="-79"/>
              </a:rPr>
              <a:t>גורם אשר יוזם, מחליט ומארגן מיזם חדש, כדי להשיג מטרות עסקיות מסוימות. היזם יניע את התהליך מול כל הגורמים, יוביל את התכנון ואישורו מול כל הגורמים, ינהל ויקדם את המימוש והבניה.</a:t>
            </a:r>
            <a:endParaRPr lang="en-US" sz="2800" kern="100" dirty="0">
              <a:latin typeface="David" panose="020E0502060401010101" pitchFamily="34" charset="-79"/>
              <a:cs typeface="David" panose="020E0502060401010101" pitchFamily="34" charset="-79"/>
            </a:endParaRPr>
          </a:p>
          <a:p>
            <a:pPr algn="just" rtl="1">
              <a:lnSpc>
                <a:spcPct val="110000"/>
              </a:lnSpc>
              <a:spcAft>
                <a:spcPts val="800"/>
              </a:spcAft>
            </a:pPr>
            <a:r>
              <a:rPr lang="he-IL" sz="2800" b="1" u="sng" kern="100" dirty="0">
                <a:effectLst/>
                <a:latin typeface="David" panose="020E0502060401010101" pitchFamily="34" charset="-79"/>
                <a:ea typeface="Times New Roman" panose="02020603050405020304" pitchFamily="18" charset="0"/>
                <a:cs typeface="David" panose="020E0502060401010101" pitchFamily="34" charset="-79"/>
              </a:rPr>
              <a:t>הקבלן: </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68580" indent="0" algn="just">
              <a:lnSpc>
                <a:spcPct val="110000"/>
              </a:lnSpc>
              <a:spcAft>
                <a:spcPts val="1350"/>
              </a:spcAft>
              <a:buNone/>
            </a:pPr>
            <a:r>
              <a:rPr lang="he-IL" sz="2800" kern="100" dirty="0">
                <a:latin typeface="David" panose="020E0502060401010101" pitchFamily="34" charset="-79"/>
                <a:cs typeface="David" panose="020E0502060401010101" pitchFamily="34" charset="-79"/>
              </a:rPr>
              <a:t>הגורם המבצע את הבניה – כשלעיתים זהו היזם עצמו או גורם הקשור אל היזם. הקבלן מתקשר חוזית לרוב מול היזם ישירות (ולרוב ללא קשר חוזי מול בעלי הדירות).</a:t>
            </a:r>
            <a:endParaRPr lang="en-US" sz="2800" kern="100" dirty="0">
              <a:latin typeface="David" panose="020E0502060401010101" pitchFamily="34" charset="-79"/>
              <a:cs typeface="David" panose="020E0502060401010101" pitchFamily="34" charset="-79"/>
            </a:endParaRPr>
          </a:p>
          <a:p>
            <a:endParaRPr lang="he-IL" dirty="0"/>
          </a:p>
        </p:txBody>
      </p:sp>
      <p:sp>
        <p:nvSpPr>
          <p:cNvPr id="4" name="תיבת טקסט 3">
            <a:extLst>
              <a:ext uri="{FF2B5EF4-FFF2-40B4-BE49-F238E27FC236}">
                <a16:creationId xmlns:a16="http://schemas.microsoft.com/office/drawing/2014/main" id="{DEE145F8-9B92-B744-C64B-6BA541517074}"/>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התחדשות עירונית</a:t>
            </a:r>
          </a:p>
        </p:txBody>
      </p:sp>
    </p:spTree>
    <p:extLst>
      <p:ext uri="{BB962C8B-B14F-4D97-AF65-F5344CB8AC3E}">
        <p14:creationId xmlns:p14="http://schemas.microsoft.com/office/powerpoint/2010/main" val="125984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BC3B9BBE-B1AB-072C-E5B8-077063EDFE76}"/>
              </a:ext>
            </a:extLst>
          </p:cNvPr>
          <p:cNvSpPr>
            <a:spLocks noGrp="1"/>
          </p:cNvSpPr>
          <p:nvPr>
            <p:ph idx="1"/>
          </p:nvPr>
        </p:nvSpPr>
        <p:spPr>
          <a:xfrm>
            <a:off x="2146278" y="1401510"/>
            <a:ext cx="6894444" cy="4054980"/>
          </a:xfrm>
        </p:spPr>
        <p:txBody>
          <a:bodyPr>
            <a:noAutofit/>
          </a:bodyPr>
          <a:lstStyle/>
          <a:p>
            <a:pPr marL="0" indent="0">
              <a:lnSpc>
                <a:spcPct val="150000"/>
              </a:lnSpc>
              <a:buNone/>
            </a:pPr>
            <a:r>
              <a:rPr lang="he-IL" sz="4000" b="1" u="sng" dirty="0">
                <a:latin typeface="David" panose="020E0502060401010101" pitchFamily="34" charset="-79"/>
                <a:cs typeface="David" panose="020E0502060401010101" pitchFamily="34" charset="-79"/>
              </a:rPr>
              <a:t>תמ"א 38:</a:t>
            </a:r>
          </a:p>
          <a:p>
            <a:pPr>
              <a:lnSpc>
                <a:spcPct val="150000"/>
              </a:lnSpc>
              <a:buFont typeface="Wingdings" panose="05000000000000000000" pitchFamily="2" charset="2"/>
              <a:buChar char="Ø"/>
            </a:pPr>
            <a:r>
              <a:rPr lang="he-IL" sz="4000" b="1" dirty="0">
                <a:latin typeface="David" panose="020E0502060401010101" pitchFamily="34" charset="-79"/>
                <a:cs typeface="David" panose="020E0502060401010101" pitchFamily="34" charset="-79"/>
              </a:rPr>
              <a:t>חיזוק ועיבוי הבניין הקיים</a:t>
            </a:r>
          </a:p>
          <a:p>
            <a:pPr>
              <a:lnSpc>
                <a:spcPct val="150000"/>
              </a:lnSpc>
              <a:buFont typeface="Wingdings" panose="05000000000000000000" pitchFamily="2" charset="2"/>
              <a:buChar char="Ø"/>
            </a:pPr>
            <a:r>
              <a:rPr lang="he-IL" sz="4000" b="1" dirty="0">
                <a:latin typeface="David" panose="020E0502060401010101" pitchFamily="34" charset="-79"/>
                <a:cs typeface="David" panose="020E0502060401010101" pitchFamily="34" charset="-79"/>
              </a:rPr>
              <a:t>הריסה ובניה</a:t>
            </a:r>
          </a:p>
        </p:txBody>
      </p:sp>
      <mc:AlternateContent xmlns:mc="http://schemas.openxmlformats.org/markup-compatibility/2006">
        <mc:Choice xmlns:am3d="http://schemas.microsoft.com/office/drawing/2017/model3d" Requires="am3d">
          <p:graphicFrame>
            <p:nvGraphicFramePr>
              <p:cNvPr id="4" name="מודל תלת-ממד 3" descr="Half a Wall">
                <a:extLst>
                  <a:ext uri="{FF2B5EF4-FFF2-40B4-BE49-F238E27FC236}">
                    <a16:creationId xmlns:a16="http://schemas.microsoft.com/office/drawing/2014/main" id="{237AFF21-229D-2FEE-0548-60D7B81401D6}"/>
                  </a:ext>
                </a:extLst>
              </p:cNvPr>
              <p:cNvGraphicFramePr>
                <a:graphicFrameLocks noChangeAspect="1"/>
              </p:cNvGraphicFramePr>
              <p:nvPr>
                <p:extLst>
                  <p:ext uri="{D42A27DB-BD31-4B8C-83A1-F6EECF244321}">
                    <p14:modId xmlns:p14="http://schemas.microsoft.com/office/powerpoint/2010/main" val="2227199736"/>
                  </p:ext>
                </p:extLst>
              </p:nvPr>
            </p:nvGraphicFramePr>
            <p:xfrm>
              <a:off x="9040722" y="819683"/>
              <a:ext cx="2850346" cy="5968566"/>
            </p:xfrm>
            <a:graphic>
              <a:graphicData uri="http://schemas.microsoft.com/office/drawing/2017/model3d">
                <am3d:model3d r:embed="rId2">
                  <am3d:spPr>
                    <a:xfrm>
                      <a:off x="0" y="0"/>
                      <a:ext cx="2850346" cy="5968566"/>
                    </a:xfrm>
                    <a:prstGeom prst="rect">
                      <a:avLst/>
                    </a:prstGeom>
                    <a:noFill/>
                  </am3d:spPr>
                  <am3d:camera>
                    <am3d:pos x="0" y="0" z="53886815"/>
                    <am3d:up dx="0" dy="36000000" dz="0"/>
                    <am3d:lookAt x="0" y="0" z="0"/>
                    <am3d:perspective fov="2700000"/>
                  </am3d:camera>
                  <am3d:trans>
                    <am3d:meterPerModelUnit n="250000" d="1000000"/>
                    <am3d:preTrans dx="-9000003" dy="-18000000" dz="0"/>
                    <am3d:scale>
                      <am3d:sx n="1000000" d="1000000"/>
                      <am3d:sy n="1000000" d="1000000"/>
                      <am3d:sz n="1000000" d="1000000"/>
                    </am3d:scale>
                    <am3d:rot ax="68171" ay="-2062226" az="-38486"/>
                    <am3d:postTrans dx="0" dy="0" dz="0"/>
                  </am3d:trans>
                  <am3d:raster rName="Office3DRenderer" rVer="16.0.8326">
                    <am3d:blip r:embed="rId3"/>
                  </am3d:raster>
                  <am3d:objViewport viewportSz="61851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מודל תלת-ממד 3" descr="Half a Wall">
                <a:extLst>
                  <a:ext uri="{FF2B5EF4-FFF2-40B4-BE49-F238E27FC236}">
                    <a16:creationId xmlns:a16="http://schemas.microsoft.com/office/drawing/2014/main" id="{237AFF21-229D-2FEE-0548-60D7B81401D6}"/>
                  </a:ext>
                </a:extLst>
              </p:cNvPr>
              <p:cNvPicPr>
                <a:picLocks noGrp="1" noRot="1" noChangeAspect="1" noMove="1" noResize="1" noEditPoints="1" noAdjustHandles="1" noChangeArrowheads="1" noChangeShapeType="1" noCrop="1"/>
              </p:cNvPicPr>
              <p:nvPr/>
            </p:nvPicPr>
            <p:blipFill>
              <a:blip r:embed="rId3"/>
              <a:stretch>
                <a:fillRect/>
              </a:stretch>
            </p:blipFill>
            <p:spPr>
              <a:xfrm>
                <a:off x="9040722" y="819683"/>
                <a:ext cx="2850346" cy="5968566"/>
              </a:xfrm>
              <a:prstGeom prst="rect">
                <a:avLst/>
              </a:prstGeom>
              <a:noFill/>
            </p:spPr>
          </p:pic>
        </mc:Fallback>
      </mc:AlternateContent>
      <p:sp>
        <p:nvSpPr>
          <p:cNvPr id="5" name="תיבת טקסט 4">
            <a:extLst>
              <a:ext uri="{FF2B5EF4-FFF2-40B4-BE49-F238E27FC236}">
                <a16:creationId xmlns:a16="http://schemas.microsoft.com/office/drawing/2014/main" id="{9E548281-021A-7C88-B695-DF782B7DC21C}"/>
              </a:ext>
            </a:extLst>
          </p:cNvPr>
          <p:cNvSpPr txBox="1"/>
          <p:nvPr/>
        </p:nvSpPr>
        <p:spPr>
          <a:xfrm>
            <a:off x="6685471" y="0"/>
            <a:ext cx="4597879" cy="707886"/>
          </a:xfrm>
          <a:prstGeom prst="rect">
            <a:avLst/>
          </a:prstGeom>
          <a:solidFill>
            <a:schemeClr val="accent5">
              <a:lumMod val="20000"/>
              <a:lumOff val="80000"/>
            </a:schemeClr>
          </a:solidFill>
          <a:ln>
            <a:solidFill>
              <a:schemeClr val="accent5">
                <a:lumMod val="40000"/>
                <a:lumOff val="60000"/>
              </a:schemeClr>
            </a:solidFill>
          </a:ln>
          <a:effectLst>
            <a:outerShdw blurRad="76200" dist="12700" dir="8100000" sy="-23000" kx="800400" algn="br" rotWithShape="0">
              <a:prstClr val="black">
                <a:alpha val="20000"/>
              </a:prstClr>
            </a:outerShdw>
          </a:effectLst>
        </p:spPr>
        <p:txBody>
          <a:bodyPr wrap="square" rtlCol="1">
            <a:spAutoFit/>
          </a:bodyPr>
          <a:lstStyle/>
          <a:p>
            <a:pPr algn="ctr"/>
            <a:r>
              <a:rPr lang="he-IL" sz="4000" b="1" dirty="0">
                <a:latin typeface="David" panose="020E0502060401010101" pitchFamily="34" charset="-79"/>
                <a:cs typeface="David" panose="020E0502060401010101" pitchFamily="34" charset="-79"/>
              </a:rPr>
              <a:t>התחדשות עירונית</a:t>
            </a:r>
          </a:p>
        </p:txBody>
      </p:sp>
    </p:spTree>
    <p:extLst>
      <p:ext uri="{BB962C8B-B14F-4D97-AF65-F5344CB8AC3E}">
        <p14:creationId xmlns:p14="http://schemas.microsoft.com/office/powerpoint/2010/main" val="424835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40BD2C-4C1D-C5D9-DCE9-CDF5CCF73490}"/>
              </a:ext>
            </a:extLst>
          </p:cNvPr>
          <p:cNvSpPr>
            <a:spLocks noGrp="1"/>
          </p:cNvSpPr>
          <p:nvPr>
            <p:ph type="title"/>
          </p:nvPr>
        </p:nvSpPr>
        <p:spPr/>
        <p:txBody>
          <a:bodyPr>
            <a:normAutofit/>
          </a:bodyPr>
          <a:lstStyle/>
          <a:p>
            <a:pPr algn="ctr"/>
            <a:r>
              <a:rPr lang="he-IL" sz="5400" b="1" u="sng" dirty="0">
                <a:latin typeface="David" panose="020E0502060401010101" pitchFamily="34" charset="-79"/>
                <a:cs typeface="David" panose="020E0502060401010101" pitchFamily="34" charset="-79"/>
              </a:rPr>
              <a:t>עסקת תמ"א 38: </a:t>
            </a:r>
            <a:endParaRPr lang="he-IL" sz="5400"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09E72857-4901-BE3A-C5A0-F38202FE3544}"/>
              </a:ext>
            </a:extLst>
          </p:cNvPr>
          <p:cNvSpPr>
            <a:spLocks noGrp="1"/>
          </p:cNvSpPr>
          <p:nvPr>
            <p:ph idx="1"/>
          </p:nvPr>
        </p:nvSpPr>
        <p:spPr>
          <a:xfrm>
            <a:off x="838200" y="1825625"/>
            <a:ext cx="10728158" cy="4667250"/>
          </a:xfrm>
        </p:spPr>
        <p:txBody>
          <a:bodyPr/>
          <a:lstStyle/>
          <a:p>
            <a:pPr marL="0" indent="0" algn="ctr">
              <a:lnSpc>
                <a:spcPct val="150000"/>
              </a:lnSpc>
              <a:buNone/>
            </a:pPr>
            <a:r>
              <a:rPr lang="he-IL" sz="4000" dirty="0">
                <a:latin typeface="David" panose="020E0502060401010101" pitchFamily="34" charset="-79"/>
                <a:cs typeface="David" panose="020E0502060401010101" pitchFamily="34" charset="-79"/>
              </a:rPr>
              <a:t>תמ"א 38 הינה </a:t>
            </a:r>
            <a:r>
              <a:rPr lang="he-IL" sz="4000" b="1" dirty="0">
                <a:latin typeface="David" panose="020E0502060401010101" pitchFamily="34" charset="-79"/>
                <a:cs typeface="David" panose="020E0502060401010101" pitchFamily="34" charset="-79"/>
              </a:rPr>
              <a:t>ת</a:t>
            </a:r>
            <a:r>
              <a:rPr lang="he-IL" sz="4000" dirty="0">
                <a:latin typeface="David" panose="020E0502060401010101" pitchFamily="34" charset="-79"/>
                <a:cs typeface="David" panose="020E0502060401010101" pitchFamily="34" charset="-79"/>
              </a:rPr>
              <a:t>כנית ה</a:t>
            </a:r>
            <a:r>
              <a:rPr lang="he-IL" sz="4000" b="1" dirty="0">
                <a:latin typeface="David" panose="020E0502060401010101" pitchFamily="34" charset="-79"/>
                <a:cs typeface="David" panose="020E0502060401010101" pitchFamily="34" charset="-79"/>
              </a:rPr>
              <a:t>מ</a:t>
            </a:r>
            <a:r>
              <a:rPr lang="he-IL" sz="4000" dirty="0">
                <a:latin typeface="David" panose="020E0502060401010101" pitchFamily="34" charset="-79"/>
                <a:cs typeface="David" panose="020E0502060401010101" pitchFamily="34" charset="-79"/>
              </a:rPr>
              <a:t>תאר ה</a:t>
            </a:r>
            <a:r>
              <a:rPr lang="he-IL" sz="4000" b="1" dirty="0">
                <a:latin typeface="David" panose="020E0502060401010101" pitchFamily="34" charset="-79"/>
                <a:cs typeface="David" panose="020E0502060401010101" pitchFamily="34" charset="-79"/>
              </a:rPr>
              <a:t>א</a:t>
            </a:r>
            <a:r>
              <a:rPr lang="he-IL" sz="4000" dirty="0">
                <a:latin typeface="David" panose="020E0502060401010101" pitchFamily="34" charset="-79"/>
                <a:cs typeface="David" panose="020E0502060401010101" pitchFamily="34" charset="-79"/>
              </a:rPr>
              <a:t>רצית לחיזוק מבנים קיימים בפני רעידות אדמה</a:t>
            </a:r>
            <a:r>
              <a:rPr lang="en-US" sz="4000" dirty="0">
                <a:latin typeface="David" panose="020E0502060401010101" pitchFamily="34" charset="-79"/>
                <a:cs typeface="David" panose="020E0502060401010101" pitchFamily="34" charset="-79"/>
              </a:rPr>
              <a:t>.</a:t>
            </a:r>
            <a:br>
              <a:rPr lang="en-US" sz="4000" dirty="0">
                <a:latin typeface="David" panose="020E0502060401010101" pitchFamily="34" charset="-79"/>
                <a:cs typeface="David" panose="020E0502060401010101" pitchFamily="34" charset="-79"/>
              </a:rPr>
            </a:br>
            <a:r>
              <a:rPr lang="he-IL" sz="4000" dirty="0">
                <a:latin typeface="David" panose="020E0502060401010101" pitchFamily="34" charset="-79"/>
                <a:cs typeface="David" panose="020E0502060401010101" pitchFamily="34" charset="-79"/>
              </a:rPr>
              <a:t>והיא מאפשרת לבעלי נכסים במבני מגורים ישנים, לחזק את הבניין שלהם בעזרת מגוון תמריצים כלכליים ותכנוניים</a:t>
            </a:r>
            <a:r>
              <a:rPr lang="en-US" sz="4000" dirty="0">
                <a:latin typeface="David" panose="020E0502060401010101" pitchFamily="34" charset="-79"/>
                <a:cs typeface="David" panose="020E0502060401010101" pitchFamily="34" charset="-79"/>
              </a:rPr>
              <a:t>.</a:t>
            </a:r>
          </a:p>
          <a:p>
            <a:endParaRPr lang="he-IL" dirty="0"/>
          </a:p>
        </p:txBody>
      </p:sp>
    </p:spTree>
    <p:extLst>
      <p:ext uri="{BB962C8B-B14F-4D97-AF65-F5344CB8AC3E}">
        <p14:creationId xmlns:p14="http://schemas.microsoft.com/office/powerpoint/2010/main" val="1170153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688DEFE-DA9A-0461-F440-77B057178D99}"/>
              </a:ext>
            </a:extLst>
          </p:cNvPr>
          <p:cNvSpPr>
            <a:spLocks noGrp="1"/>
          </p:cNvSpPr>
          <p:nvPr>
            <p:ph type="title"/>
          </p:nvPr>
        </p:nvSpPr>
        <p:spPr/>
        <p:txBody>
          <a:bodyPr>
            <a:normAutofit/>
          </a:bodyPr>
          <a:lstStyle/>
          <a:p>
            <a:r>
              <a:rPr lang="he-IL" b="1" u="sng" dirty="0">
                <a:latin typeface="David" panose="020E0502060401010101" pitchFamily="34" charset="-79"/>
                <a:cs typeface="David" panose="020E0502060401010101" pitchFamily="34" charset="-79"/>
              </a:rPr>
              <a:t>הגדרה לעסקת תמ"א 38 – חיזוק ותוספת בניה: </a:t>
            </a:r>
            <a:endParaRPr lang="he-IL"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6861350E-6E81-FB51-D8EB-0F06B53F2C58}"/>
              </a:ext>
            </a:extLst>
          </p:cNvPr>
          <p:cNvSpPr>
            <a:spLocks noGrp="1"/>
          </p:cNvSpPr>
          <p:nvPr>
            <p:ph idx="1"/>
          </p:nvPr>
        </p:nvSpPr>
        <p:spPr/>
        <p:txBody>
          <a:bodyPr/>
          <a:lstStyle/>
          <a:p>
            <a:pPr marL="68580" indent="0" algn="ctr">
              <a:lnSpc>
                <a:spcPct val="100000"/>
              </a:lnSpc>
              <a:buNone/>
            </a:pPr>
            <a:r>
              <a:rPr lang="he-IL" sz="3600" b="1" dirty="0">
                <a:latin typeface="David" panose="020E0502060401010101" pitchFamily="34" charset="-79"/>
                <a:cs typeface="David" panose="020E0502060401010101" pitchFamily="34" charset="-79"/>
              </a:rPr>
              <a:t>חיזוק ועיבוי הבניין הקיים - </a:t>
            </a:r>
            <a:r>
              <a:rPr lang="he-IL" sz="3600" dirty="0">
                <a:latin typeface="David" panose="020E0502060401010101" pitchFamily="34" charset="-79"/>
                <a:cs typeface="David" panose="020E0502060401010101" pitchFamily="34" charset="-79"/>
              </a:rPr>
              <a:t>מסלול זה הינו מאפשר הרחבה של הדירות בד"כ עד 25 מ"ר</a:t>
            </a:r>
            <a:r>
              <a:rPr lang="en-US" sz="3600" dirty="0">
                <a:latin typeface="David" panose="020E0502060401010101" pitchFamily="34" charset="-79"/>
                <a:cs typeface="David" panose="020E0502060401010101" pitchFamily="34" charset="-79"/>
              </a:rPr>
              <a:t>.</a:t>
            </a:r>
            <a:r>
              <a:rPr lang="he-IL" sz="3600" dirty="0">
                <a:latin typeface="David" panose="020E0502060401010101" pitchFamily="34" charset="-79"/>
                <a:cs typeface="David" panose="020E0502060401010101" pitchFamily="34" charset="-79"/>
              </a:rPr>
              <a:t> </a:t>
            </a:r>
          </a:p>
          <a:p>
            <a:pPr marL="68580" indent="0" algn="just">
              <a:lnSpc>
                <a:spcPct val="100000"/>
              </a:lnSpc>
              <a:buNone/>
            </a:pPr>
            <a:endParaRPr lang="he-IL" sz="3600" dirty="0">
              <a:latin typeface="David" panose="020E0502060401010101" pitchFamily="34" charset="-79"/>
              <a:cs typeface="David" panose="020E0502060401010101" pitchFamily="34" charset="-79"/>
            </a:endParaRPr>
          </a:p>
          <a:p>
            <a:pPr marL="640080" indent="-571500" algn="just">
              <a:lnSpc>
                <a:spcPct val="100000"/>
              </a:lnSpc>
              <a:buFont typeface="Wingdings" panose="05000000000000000000" pitchFamily="2" charset="2"/>
              <a:buChar char="Ø"/>
            </a:pPr>
            <a:r>
              <a:rPr lang="he-IL" sz="3600" dirty="0">
                <a:latin typeface="David" panose="020E0502060401010101" pitchFamily="34" charset="-79"/>
                <a:cs typeface="David" panose="020E0502060401010101" pitchFamily="34" charset="-79"/>
              </a:rPr>
              <a:t>עיבוי וחיזוק הבניין הקיים, תוספת של קומות חדשות וזאת לצורך של בניית דירות חדשות על גג הבניין הקיים, הוספת מרפסות, שיפוץ הלובי ומעלית חדשה. לרוב במהלך התהליך הדיירים נשארים להתגורר בדירותיהם</a:t>
            </a:r>
            <a:r>
              <a:rPr lang="en-US" sz="3600" dirty="0">
                <a:latin typeface="David" panose="020E0502060401010101" pitchFamily="34" charset="-79"/>
                <a:cs typeface="David" panose="020E0502060401010101" pitchFamily="34" charset="-79"/>
              </a:rPr>
              <a:t>.</a:t>
            </a:r>
            <a:endParaRPr lang="he-IL" sz="3600" dirty="0">
              <a:latin typeface="David" panose="020E0502060401010101" pitchFamily="34" charset="-79"/>
              <a:cs typeface="David" panose="020E0502060401010101" pitchFamily="34" charset="-79"/>
            </a:endParaRPr>
          </a:p>
          <a:p>
            <a:pPr marL="0" indent="0">
              <a:buNone/>
            </a:pPr>
            <a:endParaRPr lang="he-IL" dirty="0"/>
          </a:p>
        </p:txBody>
      </p:sp>
    </p:spTree>
    <p:extLst>
      <p:ext uri="{BB962C8B-B14F-4D97-AF65-F5344CB8AC3E}">
        <p14:creationId xmlns:p14="http://schemas.microsoft.com/office/powerpoint/2010/main" val="184559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AF7F8C-B0AD-600C-FD2B-27B73511F943}"/>
              </a:ext>
            </a:extLst>
          </p:cNvPr>
          <p:cNvSpPr>
            <a:spLocks noGrp="1"/>
          </p:cNvSpPr>
          <p:nvPr>
            <p:ph type="title"/>
          </p:nvPr>
        </p:nvSpPr>
        <p:spPr/>
        <p:txBody>
          <a:bodyPr>
            <a:normAutofit/>
          </a:bodyPr>
          <a:lstStyle/>
          <a:p>
            <a:r>
              <a:rPr lang="he-IL" b="1" u="sng" dirty="0">
                <a:latin typeface="David" panose="020E0502060401010101" pitchFamily="34" charset="-79"/>
                <a:cs typeface="David" panose="020E0502060401010101" pitchFamily="34" charset="-79"/>
              </a:rPr>
              <a:t>הגדרה לעסקת תמ"א 38 – הריסה ובנייה מחדש:</a:t>
            </a:r>
            <a:endParaRPr lang="he-IL" dirty="0">
              <a:latin typeface="David" panose="020E0502060401010101" pitchFamily="34" charset="-79"/>
              <a:cs typeface="David" panose="020E0502060401010101" pitchFamily="34" charset="-79"/>
            </a:endParaRPr>
          </a:p>
        </p:txBody>
      </p:sp>
      <p:sp>
        <p:nvSpPr>
          <p:cNvPr id="3" name="מציין מיקום תוכן 2">
            <a:extLst>
              <a:ext uri="{FF2B5EF4-FFF2-40B4-BE49-F238E27FC236}">
                <a16:creationId xmlns:a16="http://schemas.microsoft.com/office/drawing/2014/main" id="{71B90AF6-F92E-C676-8FE8-F3F43409B4C0}"/>
              </a:ext>
            </a:extLst>
          </p:cNvPr>
          <p:cNvSpPr>
            <a:spLocks noGrp="1"/>
          </p:cNvSpPr>
          <p:nvPr>
            <p:ph idx="1"/>
          </p:nvPr>
        </p:nvSpPr>
        <p:spPr>
          <a:xfrm>
            <a:off x="838200" y="1825624"/>
            <a:ext cx="10515600" cy="5168733"/>
          </a:xfrm>
        </p:spPr>
        <p:txBody>
          <a:bodyPr>
            <a:normAutofit lnSpcReduction="10000"/>
          </a:bodyPr>
          <a:lstStyle/>
          <a:p>
            <a:pPr marL="68580" lvl="0" indent="0" algn="ctr">
              <a:lnSpc>
                <a:spcPct val="100000"/>
              </a:lnSpc>
              <a:buNone/>
            </a:pPr>
            <a:r>
              <a:rPr lang="he-IL" sz="3600" b="1" dirty="0">
                <a:latin typeface="David" panose="020E0502060401010101" pitchFamily="34" charset="-79"/>
                <a:cs typeface="David" panose="020E0502060401010101" pitchFamily="34" charset="-79"/>
              </a:rPr>
              <a:t>הריסה ובנייה מחדש - </a:t>
            </a:r>
            <a:r>
              <a:rPr lang="he-IL" sz="3600" dirty="0">
                <a:latin typeface="David" panose="020E0502060401010101" pitchFamily="34" charset="-79"/>
                <a:cs typeface="David" panose="020E0502060401010101" pitchFamily="34" charset="-79"/>
              </a:rPr>
              <a:t>מסלול זה מאפשר הריסה של הבניין הקיים ובנייה של בניין חדש במקומו אשר יהיה בנוי ע"פ כל התקנים המאושרים. </a:t>
            </a:r>
          </a:p>
          <a:p>
            <a:pPr marL="68580" lvl="0" indent="0" algn="just">
              <a:lnSpc>
                <a:spcPct val="100000"/>
              </a:lnSpc>
              <a:buNone/>
            </a:pPr>
            <a:endParaRPr lang="he-IL" sz="3600" dirty="0">
              <a:latin typeface="David" panose="020E0502060401010101" pitchFamily="34" charset="-79"/>
              <a:cs typeface="David" panose="020E0502060401010101" pitchFamily="34" charset="-79"/>
            </a:endParaRPr>
          </a:p>
          <a:p>
            <a:pPr marL="525780" lvl="0" indent="-457200" algn="just">
              <a:lnSpc>
                <a:spcPct val="100000"/>
              </a:lnSpc>
              <a:buFont typeface="Wingdings" panose="05000000000000000000" pitchFamily="2" charset="2"/>
              <a:buChar char="Ø"/>
            </a:pPr>
            <a:r>
              <a:rPr lang="he-IL" sz="3600" dirty="0">
                <a:latin typeface="David" panose="020E0502060401010101" pitchFamily="34" charset="-79"/>
                <a:cs typeface="David" panose="020E0502060401010101" pitchFamily="34" charset="-79"/>
              </a:rPr>
              <a:t>הבניין החדש יכיל ברוב המקרים דירות גדולות יותר לבעלי הנכסים הקיימים, דירות נוספות שאותן הקבלן/יזם יוכלו למכור, מרפסות שמש, חניה תת-קרקעית ולובי חדיש. במהלך תהליך זה דיירי הבניין עוברים לדירות חלופיות עד לסיום הפרויקט</a:t>
            </a:r>
            <a:r>
              <a:rPr lang="en-US" sz="3600" dirty="0">
                <a:latin typeface="David" panose="020E0502060401010101" pitchFamily="34" charset="-79"/>
                <a:cs typeface="David" panose="020E0502060401010101" pitchFamily="34" charset="-79"/>
              </a:rPr>
              <a:t>.</a:t>
            </a:r>
          </a:p>
          <a:p>
            <a:pPr marL="0" indent="0">
              <a:buNone/>
            </a:pPr>
            <a:endParaRPr lang="he-IL" dirty="0"/>
          </a:p>
        </p:txBody>
      </p:sp>
    </p:spTree>
    <p:extLst>
      <p:ext uri="{BB962C8B-B14F-4D97-AF65-F5344CB8AC3E}">
        <p14:creationId xmlns:p14="http://schemas.microsoft.com/office/powerpoint/2010/main" val="2099972819"/>
      </p:ext>
    </p:extLst>
  </p:cSld>
  <p:clrMapOvr>
    <a:masterClrMapping/>
  </p:clrMapOvr>
</p:sld>
</file>

<file path=ppt/theme/theme1.xml><?xml version="1.0" encoding="utf-8"?>
<a:theme xmlns:a="http://schemas.openxmlformats.org/drawingml/2006/main" name="ערכת נושא Office">
  <a:themeElements>
    <a:clrScheme name="כחול חם">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1782</Words>
  <Application>Microsoft Office PowerPoint</Application>
  <PresentationFormat>מסך רחב</PresentationFormat>
  <Paragraphs>157</Paragraphs>
  <Slides>28</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28</vt:i4>
      </vt:variant>
    </vt:vector>
  </HeadingPairs>
  <TitlesOfParts>
    <vt:vector size="34" baseType="lpstr">
      <vt:lpstr>Arial</vt:lpstr>
      <vt:lpstr>Calibri</vt:lpstr>
      <vt:lpstr>Calibri Light</vt:lpstr>
      <vt:lpstr>David</vt:lpstr>
      <vt:lpstr>Wingdings</vt:lpstr>
      <vt:lpstr>ערכת נושא Office</vt:lpstr>
      <vt:lpstr>התחדשות עירונית</vt:lpstr>
      <vt:lpstr>התחדשות עירונית</vt:lpstr>
      <vt:lpstr>התחדשות עירונית היא מושג שכולל מספר סוגי עסקאות:</vt:lpstr>
      <vt:lpstr>בעלי תפקידים:</vt:lpstr>
      <vt:lpstr>בעלי תפקידים נוספים:</vt:lpstr>
      <vt:lpstr>מצגת של PowerPoint‏</vt:lpstr>
      <vt:lpstr>עסקת תמ"א 38: </vt:lpstr>
      <vt:lpstr>הגדרה לעסקת תמ"א 38 – חיזוק ותוספת בניה: </vt:lpstr>
      <vt:lpstr>הגדרה לעסקת תמ"א 38 – הריסה ובנייה מחדש:</vt:lpstr>
      <vt:lpstr>פינוי בינוי</vt:lpstr>
      <vt:lpstr>עסקת פינוי בינוי לפי ס' 1 חוק פינוי ובינוי (עידוד מיזמי פינוי ובינוי), תשס"ו-2006</vt:lpstr>
      <vt:lpstr>עסקת פינוי בינוי:</vt:lpstr>
      <vt:lpstr>הבדלים עיקריים בין תמ"א לבין פינוי בינוי: </vt:lpstr>
      <vt:lpstr>השלבים</vt:lpstr>
      <vt:lpstr>שלבים בפרויקט פינוי בינוי:</vt:lpstr>
      <vt:lpstr>שלבים בפרויקט פינוי בינוי:</vt:lpstr>
      <vt:lpstr>שלבים בפרויקט פינוי בינוי:</vt:lpstr>
      <vt:lpstr>שלבים בפרויקט פינוי בינוי:</vt:lpstr>
      <vt:lpstr>השלבים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שאלות</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התחדשות עירונית</dc:title>
  <dc:creator>ZEEVH HBB</dc:creator>
  <cp:lastModifiedBy>עדן מנגבוו</cp:lastModifiedBy>
  <cp:revision>27</cp:revision>
  <dcterms:created xsi:type="dcterms:W3CDTF">2023-05-07T12:03:16Z</dcterms:created>
  <dcterms:modified xsi:type="dcterms:W3CDTF">2023-07-02T08:02:43Z</dcterms:modified>
</cp:coreProperties>
</file>