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64" r:id="rId4"/>
    <p:sldId id="291" r:id="rId5"/>
    <p:sldId id="263" r:id="rId6"/>
    <p:sldId id="265" r:id="rId7"/>
    <p:sldId id="266" r:id="rId8"/>
    <p:sldId id="267" r:id="rId9"/>
    <p:sldId id="268" r:id="rId10"/>
    <p:sldId id="269" r:id="rId11"/>
    <p:sldId id="270" r:id="rId12"/>
    <p:sldId id="271" r:id="rId13"/>
    <p:sldId id="283" r:id="rId14"/>
    <p:sldId id="288" r:id="rId15"/>
    <p:sldId id="284" r:id="rId16"/>
    <p:sldId id="285" r:id="rId17"/>
    <p:sldId id="287" r:id="rId18"/>
    <p:sldId id="290" r:id="rId19"/>
    <p:sldId id="272" r:id="rId20"/>
    <p:sldId id="289" r:id="rId21"/>
    <p:sldId id="273" r:id="rId22"/>
    <p:sldId id="274" r:id="rId23"/>
    <p:sldId id="275"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3A8682-BF5A-83FD-656C-C834EB7423A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98171D8-CE5E-BB70-66D1-4E4CE5EDA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B5323C4-84E0-3F18-F223-94625AC10E4A}"/>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9FF5BC74-2F32-DAB9-AB68-C9C2509F4B7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4E0548E-2D42-8CAE-3DC1-2BCF2B51C47E}"/>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2919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7DA3A3-42C1-5C55-019A-A780142F78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60B97C5-C74D-43E5-CA13-EE4BF70FAF2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C2F185D-8E49-060B-E489-C6116A144D71}"/>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E9814470-49A7-8451-983D-EA6B7584BC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E31CC0E-45F3-F4C0-56FD-1EC417B3C03E}"/>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11531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0776A30-6EAA-D4E7-27E4-CFA0F5306B2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74AADFA-C8F1-CA77-5B15-F64D8ED9865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B64A926-69EE-E4F3-8356-55BF8C7C6496}"/>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0717D943-09BE-40EA-E15A-EF2B58FE5D1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BDDE10-8195-3022-F20D-1D69849336FB}"/>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126327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98FC1F-FF21-40F8-9C8C-CD6784FDAAF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CADBF7D-0E65-603D-63B5-EB0735B4995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3C3187A-3BDF-ED31-50ED-5AA817067BC4}"/>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CC40EDA3-CA0A-B4B7-4B28-4AF5D59456E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7A7769-5ECF-036C-12C0-81AEFBB6834E}"/>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233033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A8F4A6-90DF-C0E2-60CE-23E94ABA51F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2C3BCF3-B5ED-41E4-3F77-8209410F2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73EF90A-0577-49DC-D080-390618CFCECB}"/>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C10DD08B-1F46-6776-D33D-2D0E53C0686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C561449-A443-783F-46B0-991A2C055D30}"/>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365225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BDA69A-5CC1-B057-0898-67BA3FA6F5C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385FD28-DCBE-3A96-6EF7-DAB36C9DE42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DE36224-5B65-684D-A796-AA58499C4D59}"/>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4E8C9A3-CFDA-8F1E-DB85-96E39AB39ADB}"/>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6" name="מציין מיקום של כותרת תחתונה 5">
            <a:extLst>
              <a:ext uri="{FF2B5EF4-FFF2-40B4-BE49-F238E27FC236}">
                <a16:creationId xmlns:a16="http://schemas.microsoft.com/office/drawing/2014/main" id="{CC582420-6A95-589F-8721-E21B25F9AE0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C8D12A4-4868-4C49-021F-FEEB5E9DC6D9}"/>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129911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77B832-6ADC-956B-AE7B-0505D0561B1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A86FB8E-592F-0991-A2C7-3EDBE079B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C4FF4F-B1A7-8CFA-D4B0-42EA73D4A69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787F6E8-3C41-5ECF-A999-DBCEDEA32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E3D6BE0-A0E1-6157-D3D4-5B1F951962F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0B8C98C-36CC-8A09-ACA9-51DBCE7C1BE1}"/>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8" name="מציין מיקום של כותרת תחתונה 7">
            <a:extLst>
              <a:ext uri="{FF2B5EF4-FFF2-40B4-BE49-F238E27FC236}">
                <a16:creationId xmlns:a16="http://schemas.microsoft.com/office/drawing/2014/main" id="{7D424A7B-BA20-E18C-92B2-26F28F0D38C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9D67117-CEC3-3FD8-347E-C84C4270F39E}"/>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344830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D77C21-DE5A-525A-BDDA-20ED52A2035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6519D0D-5285-B68B-0C16-87ED5F25DC83}"/>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4" name="מציין מיקום של כותרת תחתונה 3">
            <a:extLst>
              <a:ext uri="{FF2B5EF4-FFF2-40B4-BE49-F238E27FC236}">
                <a16:creationId xmlns:a16="http://schemas.microsoft.com/office/drawing/2014/main" id="{EB6D8C78-94FB-CEFE-3E13-9E28E7BDB2B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3DF2057-3F3A-4111-EA79-1CAC21D2018A}"/>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42826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519C2D8-3B18-6398-B92B-1DCBBC9C60BC}"/>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3" name="מציין מיקום של כותרת תחתונה 2">
            <a:extLst>
              <a:ext uri="{FF2B5EF4-FFF2-40B4-BE49-F238E27FC236}">
                <a16:creationId xmlns:a16="http://schemas.microsoft.com/office/drawing/2014/main" id="{4ECE4E11-191D-059C-1A14-EB320D836E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8E14175-2D25-44D3-5DC8-44C7D596B187}"/>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29466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4B0067-B9A8-5523-2E45-11DF4EB7674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5BD90BE-678F-1E0E-CF30-AC5AAAE3D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9B0CB431-C91E-DB4D-B837-6DD6A5686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69FF087-1A7E-1EAB-025F-5D9C2AA4AA07}"/>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6" name="מציין מיקום של כותרת תחתונה 5">
            <a:extLst>
              <a:ext uri="{FF2B5EF4-FFF2-40B4-BE49-F238E27FC236}">
                <a16:creationId xmlns:a16="http://schemas.microsoft.com/office/drawing/2014/main" id="{B74C3B79-D65C-6471-463C-8B8B90AB004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BBA6C2B-4748-6753-5E06-CE7CEFA5847A}"/>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347231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3D3E13-5722-E5C4-18D0-927E43241A1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CDFCE29-2E4B-8AF1-056D-BBAADC7F8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D0E9CFB-EE76-577C-0BF5-FA98B4F86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0248A56-9060-8B28-C484-26572D0A6AEE}"/>
              </a:ext>
            </a:extLst>
          </p:cNvPr>
          <p:cNvSpPr>
            <a:spLocks noGrp="1"/>
          </p:cNvSpPr>
          <p:nvPr>
            <p:ph type="dt" sz="half" idx="10"/>
          </p:nvPr>
        </p:nvSpPr>
        <p:spPr/>
        <p:txBody>
          <a:bodyPr/>
          <a:lstStyle/>
          <a:p>
            <a:fld id="{C5009CC1-9C4D-4E1B-A477-E6646F9E8C41}" type="datetimeFigureOut">
              <a:rPr lang="he-IL" smtClean="0"/>
              <a:t>י"ג/תמוז/תשפ"ג</a:t>
            </a:fld>
            <a:endParaRPr lang="he-IL"/>
          </a:p>
        </p:txBody>
      </p:sp>
      <p:sp>
        <p:nvSpPr>
          <p:cNvPr id="6" name="מציין מיקום של כותרת תחתונה 5">
            <a:extLst>
              <a:ext uri="{FF2B5EF4-FFF2-40B4-BE49-F238E27FC236}">
                <a16:creationId xmlns:a16="http://schemas.microsoft.com/office/drawing/2014/main" id="{1A502E60-97A7-6F17-8CED-905631415A3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CA385FB-E21B-9AE5-E911-0CFF4281B3BB}"/>
              </a:ext>
            </a:extLst>
          </p:cNvPr>
          <p:cNvSpPr>
            <a:spLocks noGrp="1"/>
          </p:cNvSpPr>
          <p:nvPr>
            <p:ph type="sldNum" sz="quarter" idx="12"/>
          </p:nvPr>
        </p:nvSpPr>
        <p:spPr/>
        <p:txBody>
          <a:bodyPr/>
          <a:lstStyle/>
          <a:p>
            <a:fld id="{6FF49DE5-6A17-4442-B4BB-3C19F47A0D59}" type="slidenum">
              <a:rPr lang="he-IL" smtClean="0"/>
              <a:t>‹#›</a:t>
            </a:fld>
            <a:endParaRPr lang="he-IL"/>
          </a:p>
        </p:txBody>
      </p:sp>
    </p:spTree>
    <p:extLst>
      <p:ext uri="{BB962C8B-B14F-4D97-AF65-F5344CB8AC3E}">
        <p14:creationId xmlns:p14="http://schemas.microsoft.com/office/powerpoint/2010/main" val="205624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72F3AE7-FA59-D69E-761C-90AB2976420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60ACF12-67A5-989D-A1F4-DC6685C1BB9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C82CDB-687B-99F2-3349-EB69E53453C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009CC1-9C4D-4E1B-A477-E6646F9E8C41}"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A29DE8E9-7A05-4F41-EAA2-BC1B03729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22FFE85E-09CA-BA10-4B30-1E3FBC72EFE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F49DE5-6A17-4442-B4BB-3C19F47A0D59}" type="slidenum">
              <a:rPr lang="he-IL" smtClean="0"/>
              <a:t>‹#›</a:t>
            </a:fld>
            <a:endParaRPr lang="he-IL"/>
          </a:p>
        </p:txBody>
      </p:sp>
    </p:spTree>
    <p:extLst>
      <p:ext uri="{BB962C8B-B14F-4D97-AF65-F5344CB8AC3E}">
        <p14:creationId xmlns:p14="http://schemas.microsoft.com/office/powerpoint/2010/main" val="343731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BEBA70-210E-ECCC-DB43-6156F41E71E5}"/>
              </a:ext>
            </a:extLst>
          </p:cNvPr>
          <p:cNvSpPr>
            <a:spLocks noGrp="1"/>
          </p:cNvSpPr>
          <p:nvPr>
            <p:ph type="ctrTitle"/>
          </p:nvPr>
        </p:nvSpPr>
        <p:spPr>
          <a:xfrm>
            <a:off x="1524000" y="528805"/>
            <a:ext cx="9144000" cy="2387600"/>
          </a:xfrm>
        </p:spPr>
        <p:txBody>
          <a:bodyPr>
            <a:normAutofit/>
          </a:bodyPr>
          <a:lstStyle/>
          <a:p>
            <a:r>
              <a:rPr lang="he-IL" sz="9600" b="1" dirty="0">
                <a:latin typeface="David" panose="020E0502060401010101" pitchFamily="34" charset="-79"/>
                <a:cs typeface="David" panose="020E0502060401010101" pitchFamily="34" charset="-79"/>
              </a:rPr>
              <a:t>התחדשות עירונית </a:t>
            </a:r>
          </a:p>
        </p:txBody>
      </p:sp>
      <p:sp>
        <p:nvSpPr>
          <p:cNvPr id="3" name="כותרת משנה 2">
            <a:extLst>
              <a:ext uri="{FF2B5EF4-FFF2-40B4-BE49-F238E27FC236}">
                <a16:creationId xmlns:a16="http://schemas.microsoft.com/office/drawing/2014/main" id="{8CC9E116-9848-1F87-7497-CBACC82B977A}"/>
              </a:ext>
            </a:extLst>
          </p:cNvPr>
          <p:cNvSpPr>
            <a:spLocks noGrp="1"/>
          </p:cNvSpPr>
          <p:nvPr>
            <p:ph type="subTitle" idx="1"/>
          </p:nvPr>
        </p:nvSpPr>
        <p:spPr>
          <a:xfrm>
            <a:off x="1524000" y="2916405"/>
            <a:ext cx="9144000" cy="1655762"/>
          </a:xfrm>
        </p:spPr>
        <p:txBody>
          <a:bodyPr>
            <a:normAutofit/>
          </a:bodyPr>
          <a:lstStyle/>
          <a:p>
            <a:r>
              <a:rPr lang="he-IL" sz="2800" b="1" dirty="0">
                <a:latin typeface="David" panose="020E0502060401010101" pitchFamily="34" charset="-79"/>
                <a:cs typeface="David" panose="020E0502060401010101" pitchFamily="34" charset="-79"/>
              </a:rPr>
              <a:t>בטוחות לדיירים וליווי בנקאי בפרויקטים של התחדשות עירונית</a:t>
            </a:r>
          </a:p>
          <a:p>
            <a:r>
              <a:rPr lang="he-IL" sz="2800" b="1" dirty="0">
                <a:latin typeface="David" panose="020E0502060401010101" pitchFamily="34" charset="-79"/>
                <a:cs typeface="David" panose="020E0502060401010101" pitchFamily="34" charset="-79"/>
              </a:rPr>
              <a:t>מרצה: עו"ד יוסי קליין</a:t>
            </a:r>
          </a:p>
        </p:txBody>
      </p:sp>
      <p:pic>
        <p:nvPicPr>
          <p:cNvPr id="1026" name="Picture 2">
            <a:extLst>
              <a:ext uri="{FF2B5EF4-FFF2-40B4-BE49-F238E27FC236}">
                <a16:creationId xmlns:a16="http://schemas.microsoft.com/office/drawing/2014/main" id="{107899C5-2F3C-9CC8-4DC4-DD5A505496D6}"/>
              </a:ext>
            </a:extLst>
          </p:cNvPr>
          <p:cNvPicPr>
            <a:picLocks noChangeAspect="1" noChangeArrowheads="1"/>
          </p:cNvPicPr>
          <p:nvPr/>
        </p:nvPicPr>
        <p:blipFill>
          <a:blip r:embed="rId2">
            <a:alphaModFix amt="80000"/>
            <a:extLst>
              <a:ext uri="{BEBA8EAE-BF5A-486C-A8C5-ECC9F3942E4B}">
                <a14:imgProps xmlns:a14="http://schemas.microsoft.com/office/drawing/2010/main">
                  <a14:imgLayer r:embed="rId3">
                    <a14:imgEffect>
                      <a14:saturation sat="114000"/>
                    </a14:imgEffect>
                  </a14:imgLayer>
                </a14:imgProps>
              </a:ext>
              <a:ext uri="{28A0092B-C50C-407E-A947-70E740481C1C}">
                <a14:useLocalDpi xmlns:a14="http://schemas.microsoft.com/office/drawing/2010/main" val="0"/>
              </a:ext>
            </a:extLst>
          </a:blip>
          <a:srcRect/>
          <a:stretch>
            <a:fillRect/>
          </a:stretch>
        </p:blipFill>
        <p:spPr bwMode="auto">
          <a:xfrm>
            <a:off x="3119427" y="3983047"/>
            <a:ext cx="5613093" cy="2981956"/>
          </a:xfrm>
          <a:prstGeom prst="rect">
            <a:avLst/>
          </a:prstGeom>
          <a:noFill/>
          <a:effectLst>
            <a:softEdge rad="406400"/>
          </a:effectLst>
        </p:spPr>
      </p:pic>
    </p:spTree>
    <p:extLst>
      <p:ext uri="{BB962C8B-B14F-4D97-AF65-F5344CB8AC3E}">
        <p14:creationId xmlns:p14="http://schemas.microsoft.com/office/powerpoint/2010/main" val="143029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183684F-FA3B-9119-F524-7243E1D570DE}"/>
              </a:ext>
            </a:extLst>
          </p:cNvPr>
          <p:cNvSpPr>
            <a:spLocks noGrp="1"/>
          </p:cNvSpPr>
          <p:nvPr>
            <p:ph idx="1"/>
          </p:nvPr>
        </p:nvSpPr>
        <p:spPr>
          <a:xfrm>
            <a:off x="137160" y="868680"/>
            <a:ext cx="11620644" cy="5989320"/>
          </a:xfrm>
        </p:spPr>
        <p:txBody>
          <a:bodyPr>
            <a:normAutofit fontScale="92500" lnSpcReduction="10000"/>
          </a:bodyPr>
          <a:lstStyle/>
          <a:p>
            <a:pPr marL="0" indent="0" algn="just">
              <a:lnSpc>
                <a:spcPct val="100000"/>
              </a:lnSpc>
              <a:buNone/>
            </a:pPr>
            <a:r>
              <a:rPr lang="he-IL" sz="3200" u="sng" dirty="0">
                <a:latin typeface="David" panose="020E0502060401010101" pitchFamily="34" charset="-79"/>
                <a:cs typeface="David" panose="020E0502060401010101" pitchFamily="34" charset="-79"/>
              </a:rPr>
              <a:t>חתימה על המסמכים הדרושים לרישום המשכנתא ועל הסכם המימון:</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 מכתבים לממשכן                                   </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הסכמות בני זוג שאינם רשומים</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וויתור על דיירות מוגנת</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ייפוי כוח נוטריוני</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הודעות משכון</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בקשה</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התחייבות</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כתב הסכמה</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הודעה לערב/לממשכן</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המצאת אישור עירייה</a:t>
            </a:r>
          </a:p>
          <a:p>
            <a:pPr marL="0" indent="0" algn="just">
              <a:lnSpc>
                <a:spcPct val="100000"/>
              </a:lnSpc>
              <a:buNone/>
            </a:pPr>
            <a:endParaRPr lang="he-IL" sz="3200" dirty="0">
              <a:latin typeface="David" panose="020E0502060401010101" pitchFamily="34" charset="-79"/>
              <a:cs typeface="David" panose="020E0502060401010101" pitchFamily="34" charset="-79"/>
            </a:endParaRPr>
          </a:p>
        </p:txBody>
      </p:sp>
      <p:sp>
        <p:nvSpPr>
          <p:cNvPr id="4" name="כותרת 3">
            <a:extLst>
              <a:ext uri="{FF2B5EF4-FFF2-40B4-BE49-F238E27FC236}">
                <a16:creationId xmlns:a16="http://schemas.microsoft.com/office/drawing/2014/main" id="{D9F80AF1-A7AB-5685-BCD9-A6B3BC8DDE75}"/>
              </a:ext>
            </a:extLst>
          </p:cNvPr>
          <p:cNvSpPr txBox="1">
            <a:spLocks noGrp="1"/>
          </p:cNvSpPr>
          <p:nvPr>
            <p:ph type="title"/>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ליווי בנקאי לפרויקט</a:t>
            </a:r>
          </a:p>
        </p:txBody>
      </p:sp>
    </p:spTree>
    <p:extLst>
      <p:ext uri="{BB962C8B-B14F-4D97-AF65-F5344CB8AC3E}">
        <p14:creationId xmlns:p14="http://schemas.microsoft.com/office/powerpoint/2010/main" val="342084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C250325-CBF6-747D-B0CF-0CA710370C79}"/>
              </a:ext>
            </a:extLst>
          </p:cNvPr>
          <p:cNvSpPr>
            <a:spLocks noGrp="1"/>
          </p:cNvSpPr>
          <p:nvPr>
            <p:ph idx="1"/>
          </p:nvPr>
        </p:nvSpPr>
        <p:spPr>
          <a:xfrm>
            <a:off x="609600" y="1143000"/>
            <a:ext cx="11170920" cy="6035040"/>
          </a:xfrm>
        </p:spPr>
        <p:txBody>
          <a:bodyPr>
            <a:normAutofit/>
          </a:bodyPr>
          <a:lstStyle/>
          <a:p>
            <a:pPr marL="0" indent="0" algn="just">
              <a:lnSpc>
                <a:spcPct val="100000"/>
              </a:lnSpc>
              <a:buNone/>
            </a:pPr>
            <a:r>
              <a:rPr lang="he-IL" dirty="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חתימת הבעלים על מסמכי הליווי הבנקאי </a:t>
            </a:r>
            <a:r>
              <a:rPr lang="he-IL" sz="3200" b="1" dirty="0">
                <a:latin typeface="David" panose="020E0502060401010101" pitchFamily="34" charset="-79"/>
                <a:cs typeface="David" panose="020E0502060401010101" pitchFamily="34" charset="-79"/>
              </a:rPr>
              <a:t>הכרחית לשם ביצוע הפרויקט</a:t>
            </a:r>
            <a:r>
              <a:rPr lang="he-IL" sz="3200" dirty="0">
                <a:latin typeface="David" panose="020E0502060401010101" pitchFamily="34" charset="-79"/>
                <a:cs typeface="David" panose="020E0502060401010101" pitchFamily="34" charset="-79"/>
              </a:rPr>
              <a:t>.</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יחיד הדיירים שדירתו הנוכחית משמשת כבטוחה ו/או כמשכון ו/או כשמשכנתא לטובת אשראי שקיבל מבנק יחיד הדיירים, ואשר לא הסיר את המשכנתא, יהיה רשאי להסב את הערבות הבנקאית בתנאי חוק מכר, לטובת בנק יחיד הדיירים כנגד מחיקת המשכנתא הרשומה, כך שלא תהיה מניעה לרשום משכנתא לטובת הבנק המלווה.</a:t>
            </a:r>
          </a:p>
          <a:p>
            <a:pPr algn="just">
              <a:lnSpc>
                <a:spcPct val="100000"/>
              </a:lnSpc>
              <a:buFont typeface="Wingdings" panose="05000000000000000000" pitchFamily="2" charset="2"/>
              <a:buChar char="ü"/>
            </a:pPr>
            <a:r>
              <a:rPr lang="he-IL" sz="3200" b="1" dirty="0">
                <a:latin typeface="David" panose="020E0502060401010101" pitchFamily="34" charset="-79"/>
                <a:cs typeface="David" panose="020E0502060401010101" pitchFamily="34" charset="-79"/>
              </a:rPr>
              <a:t>חשוב לציין </a:t>
            </a:r>
            <a:r>
              <a:rPr lang="he-IL" sz="3200" dirty="0">
                <a:latin typeface="David" panose="020E0502060401010101" pitchFamily="34" charset="-79"/>
                <a:cs typeface="David" panose="020E0502060401010101" pitchFamily="34" charset="-79"/>
              </a:rPr>
              <a:t>– החברה היזמית תישא בתשלום בגין המשכנתא לטובת הבנק המלווה ו/או בגין כל תשלום הכרוך בליווי הפיננסי של הפרויקט, לרבות בכל ההוצאות הכרוכות בהוצאת הערבויות, מכתב החרגה, גרירת המשכנתאות של יחידי הדיירים ורישומן. </a:t>
            </a:r>
          </a:p>
          <a:p>
            <a:pPr marL="0" indent="0" algn="just">
              <a:lnSpc>
                <a:spcPct val="100000"/>
              </a:lnSpc>
              <a:buNone/>
            </a:pPr>
            <a:r>
              <a:rPr lang="he-IL" sz="3200" dirty="0">
                <a:latin typeface="David" panose="020E0502060401010101" pitchFamily="34" charset="-79"/>
                <a:cs typeface="David" panose="020E0502060401010101" pitchFamily="34" charset="-79"/>
              </a:rPr>
              <a:t> </a:t>
            </a:r>
          </a:p>
        </p:txBody>
      </p:sp>
      <p:sp>
        <p:nvSpPr>
          <p:cNvPr id="4" name="כותרת 3">
            <a:extLst>
              <a:ext uri="{FF2B5EF4-FFF2-40B4-BE49-F238E27FC236}">
                <a16:creationId xmlns:a16="http://schemas.microsoft.com/office/drawing/2014/main" id="{177CAD19-2FEA-884A-C32D-5A747EED543F}"/>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a:latin typeface="David" panose="020E0502060401010101" pitchFamily="34" charset="-79"/>
                <a:cs typeface="David" panose="020E0502060401010101" pitchFamily="34" charset="-79"/>
              </a:rPr>
              <a:t>ליווי בנקאי לפרויקט</a:t>
            </a:r>
            <a:endParaRPr lang="he-IL"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3436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E44490-9194-0F52-F2E0-0E4D8C6FE3AD}"/>
              </a:ext>
            </a:extLst>
          </p:cNvPr>
          <p:cNvSpPr>
            <a:spLocks noGrp="1"/>
          </p:cNvSpPr>
          <p:nvPr>
            <p:ph type="title"/>
          </p:nvPr>
        </p:nvSpPr>
        <p:spPr/>
        <p:txBody>
          <a:bodyPr>
            <a:normAutofit/>
          </a:bodyPr>
          <a:lstStyle/>
          <a:p>
            <a:pPr algn="ctr"/>
            <a:r>
              <a:rPr lang="he-IL" sz="8000" b="1" dirty="0">
                <a:latin typeface="David" panose="020E0502060401010101" pitchFamily="34" charset="-79"/>
                <a:cs typeface="David" panose="020E0502060401010101" pitchFamily="34" charset="-79"/>
              </a:rPr>
              <a:t>ערבויות בנקאיות ובטחונות</a:t>
            </a:r>
          </a:p>
        </p:txBody>
      </p:sp>
      <p:pic>
        <p:nvPicPr>
          <p:cNvPr id="6148" name="Picture 4" descr="חילוט ערבויות גולן אוגוסט 2016 | משרד התקשורת">
            <a:extLst>
              <a:ext uri="{FF2B5EF4-FFF2-40B4-BE49-F238E27FC236}">
                <a16:creationId xmlns:a16="http://schemas.microsoft.com/office/drawing/2014/main" id="{9FB897A8-C1CA-4B5F-E098-975ACF9A938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2758440" y="1690688"/>
            <a:ext cx="4991100" cy="3331513"/>
          </a:xfrm>
          <a:prstGeom prst="rect">
            <a:avLst/>
          </a:prstGeom>
          <a:noFill/>
          <a:effectLst>
            <a:glow rad="127000">
              <a:schemeClr val="accent6">
                <a:lumMod val="20000"/>
                <a:lumOff val="80000"/>
              </a:schemeClr>
            </a:glow>
            <a:reflection stA="60000" endPos="65000" dist="304800" dir="5400000" sy="-100000" algn="bl" rotWithShape="0"/>
            <a:softEdge rad="266700"/>
          </a:effectLst>
        </p:spPr>
      </p:pic>
      <p:pic>
        <p:nvPicPr>
          <p:cNvPr id="6154" name="Picture 10">
            <a:extLst>
              <a:ext uri="{FF2B5EF4-FFF2-40B4-BE49-F238E27FC236}">
                <a16:creationId xmlns:a16="http://schemas.microsoft.com/office/drawing/2014/main" id="{A77F30B9-4E7D-6A71-7E58-99D9800EB6B7}"/>
              </a:ext>
            </a:extLst>
          </p:cNvPr>
          <p:cNvPicPr>
            <a:picLocks noChangeAspect="1" noChangeArrowheads="1"/>
          </p:cNvPicPr>
          <p:nvPr/>
        </p:nvPicPr>
        <p:blipFill>
          <a:blip r:embed="rId4">
            <a:duotone>
              <a:schemeClr val="accent6">
                <a:shade val="45000"/>
                <a:satMod val="135000"/>
              </a:schemeClr>
              <a:prstClr val="white"/>
            </a:duotone>
            <a:alphaModFix am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49540" y="3429000"/>
            <a:ext cx="2514600" cy="2514600"/>
          </a:xfrm>
          <a:prstGeom prst="rect">
            <a:avLst/>
          </a:prstGeom>
          <a:noFill/>
          <a:effectLst>
            <a:softEdge rad="254000"/>
          </a:effectLst>
          <a:scene3d>
            <a:camera prst="orthographicFront">
              <a:rot lat="0" lon="599990" rev="0"/>
            </a:camera>
            <a:lightRig rig="threePt" dir="t"/>
          </a:scene3d>
        </p:spPr>
      </p:pic>
    </p:spTree>
    <p:extLst>
      <p:ext uri="{BB962C8B-B14F-4D97-AF65-F5344CB8AC3E}">
        <p14:creationId xmlns:p14="http://schemas.microsoft.com/office/powerpoint/2010/main" val="340511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51FCBC5-5F92-1D60-2E69-0694EDA00FFD}"/>
              </a:ext>
            </a:extLst>
          </p:cNvPr>
          <p:cNvSpPr>
            <a:spLocks noGrp="1"/>
          </p:cNvSpPr>
          <p:nvPr>
            <p:ph idx="1"/>
          </p:nvPr>
        </p:nvSpPr>
        <p:spPr>
          <a:xfrm>
            <a:off x="838200" y="1097280"/>
            <a:ext cx="10980420" cy="5079683"/>
          </a:xfrm>
        </p:spPr>
        <p:txBody>
          <a:bodyPr>
            <a:normAutofit/>
          </a:bodyPr>
          <a:lstStyle/>
          <a:p>
            <a:pPr marL="0" indent="0" algn="just">
              <a:lnSpc>
                <a:spcPct val="100000"/>
              </a:lnSpc>
              <a:buNone/>
            </a:pPr>
            <a:r>
              <a:rPr lang="he-IL" sz="3200" kern="100" dirty="0">
                <a:effectLst/>
                <a:latin typeface="David" panose="020E0502060401010101" pitchFamily="34" charset="-79"/>
                <a:ea typeface="Calibri" panose="020F0502020204030204" pitchFamily="34" charset="0"/>
                <a:cs typeface="David" panose="020E0502060401010101" pitchFamily="34" charset="-79"/>
              </a:rPr>
              <a:t>להבטחת בנייתו של הפרויקט או שלב בפרויקט, ולהבטחת מסירת הדירות החדשות לדיירים ולהבטחת תשלום דמי השכירות, וכנגד שעבוד החלקות ומלוא זכויות הדיירים לטובת הגורם המלווה וכתנאי לפינוי הדירות הנוכחיות, ימציא היזם לכל אחד מהדיירים ערבויות ומכתב החרגה כמפורט להלן:</a:t>
            </a:r>
            <a:endParaRPr lang="en-US" sz="3200" kern="100" dirty="0">
              <a:effectLst/>
              <a:latin typeface="David" panose="020E0502060401010101" pitchFamily="34" charset="-79"/>
              <a:ea typeface="Calibri" panose="020F0502020204030204" pitchFamily="34" charset="0"/>
              <a:cs typeface="David" panose="020E0502060401010101" pitchFamily="34" charset="-79"/>
            </a:endParaRP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ערבות חוק המכר</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ערבות שכירות</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מכתב החרגה מותנה</a:t>
            </a:r>
            <a:endParaRPr lang="he-IL" sz="3200" b="1"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ü"/>
            </a:pPr>
            <a:endParaRPr lang="he-IL" dirty="0">
              <a:latin typeface="David" panose="020E0502060401010101" pitchFamily="34" charset="-79"/>
              <a:cs typeface="David" panose="020E0502060401010101" pitchFamily="34" charset="-79"/>
            </a:endParaRPr>
          </a:p>
        </p:txBody>
      </p:sp>
      <p:sp>
        <p:nvSpPr>
          <p:cNvPr id="4" name="כותרת 3">
            <a:extLst>
              <a:ext uri="{FF2B5EF4-FFF2-40B4-BE49-F238E27FC236}">
                <a16:creationId xmlns:a16="http://schemas.microsoft.com/office/drawing/2014/main" id="{3C845040-39BC-D2F2-FC9E-9FB7FC56BC96}"/>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ערבויות בנקאיות ובטחונות</a:t>
            </a:r>
          </a:p>
        </p:txBody>
      </p:sp>
    </p:spTree>
    <p:extLst>
      <p:ext uri="{BB962C8B-B14F-4D97-AF65-F5344CB8AC3E}">
        <p14:creationId xmlns:p14="http://schemas.microsoft.com/office/powerpoint/2010/main" val="166293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51FCBC5-5F92-1D60-2E69-0694EDA00FFD}"/>
              </a:ext>
            </a:extLst>
          </p:cNvPr>
          <p:cNvSpPr>
            <a:spLocks noGrp="1"/>
          </p:cNvSpPr>
          <p:nvPr>
            <p:ph idx="1"/>
          </p:nvPr>
        </p:nvSpPr>
        <p:spPr>
          <a:xfrm>
            <a:off x="365760" y="960120"/>
            <a:ext cx="11567160" cy="5468303"/>
          </a:xfrm>
        </p:spPr>
        <p:txBody>
          <a:bodyPr>
            <a:noAutofit/>
          </a:bodyPr>
          <a:lstStyle/>
          <a:p>
            <a:pPr algn="just">
              <a:lnSpc>
                <a:spcPct val="100000"/>
              </a:lnSpc>
              <a:buFont typeface="Wingdings" panose="05000000000000000000" pitchFamily="2" charset="2"/>
              <a:buChar char="ü"/>
            </a:pPr>
            <a:r>
              <a:rPr lang="he-IL" sz="3200" kern="100" dirty="0">
                <a:effectLst/>
                <a:latin typeface="David" panose="020E0502060401010101" pitchFamily="34" charset="-79"/>
                <a:ea typeface="Calibri" panose="020F0502020204030204" pitchFamily="34" charset="0"/>
                <a:cs typeface="David" panose="020E0502060401010101" pitchFamily="34" charset="-79"/>
              </a:rPr>
              <a:t>ערבות הינה </a:t>
            </a:r>
            <a:r>
              <a:rPr lang="he-IL" sz="3200" u="sng" kern="100" dirty="0">
                <a:effectLst/>
                <a:latin typeface="David" panose="020E0502060401010101" pitchFamily="34" charset="-79"/>
                <a:ea typeface="Calibri" panose="020F0502020204030204" pitchFamily="34" charset="0"/>
                <a:cs typeface="David" panose="020E0502060401010101" pitchFamily="34" charset="-79"/>
              </a:rPr>
              <a:t>הבטחה לפיצוי </a:t>
            </a:r>
            <a:r>
              <a:rPr lang="he-IL" sz="3200" kern="100" dirty="0">
                <a:effectLst/>
                <a:latin typeface="David" panose="020E0502060401010101" pitchFamily="34" charset="-79"/>
                <a:ea typeface="Calibri" panose="020F0502020204030204" pitchFamily="34" charset="0"/>
                <a:cs typeface="David" panose="020E0502060401010101" pitchFamily="34" charset="-79"/>
              </a:rPr>
              <a:t>במקרה בו הסכם כלשהו מופר על-ידי אחד הצדדים. לכל כתב ערבות מצורף נוסח ההסכם המדובר וההתחייבות אשר עבורה הערבות נמסרת, סכום הערבות, מועד הפקיעה של הערבות ושמות הערבים. הפונקציה של הערבות דומה לצ'ק פיקדון פתוח ובר פירעון, </a:t>
            </a:r>
            <a:r>
              <a:rPr lang="he-IL" sz="3200" u="sng" kern="100" dirty="0">
                <a:effectLst/>
                <a:latin typeface="David" panose="020E0502060401010101" pitchFamily="34" charset="-79"/>
                <a:ea typeface="Calibri" panose="020F0502020204030204" pitchFamily="34" charset="0"/>
                <a:cs typeface="David" panose="020E0502060401010101" pitchFamily="34" charset="-79"/>
              </a:rPr>
              <a:t>ניתן לממשה ישירות מול הבנק.</a:t>
            </a:r>
            <a:endParaRPr lang="he-IL" sz="3200" kern="100" dirty="0">
              <a:effectLst/>
              <a:latin typeface="David" panose="020E0502060401010101" pitchFamily="34" charset="-79"/>
              <a:ea typeface="Calibri" panose="020F0502020204030204" pitchFamily="34" charset="0"/>
              <a:cs typeface="David" panose="020E0502060401010101" pitchFamily="34" charset="-79"/>
            </a:endParaRPr>
          </a:p>
          <a:p>
            <a:pPr algn="just">
              <a:lnSpc>
                <a:spcPct val="100000"/>
              </a:lnSpc>
              <a:buFont typeface="Wingdings" panose="05000000000000000000" pitchFamily="2" charset="2"/>
              <a:buChar char="ü"/>
            </a:pPr>
            <a:endParaRPr lang="en-US" sz="3200" u="sng" kern="100" dirty="0">
              <a:effectLst/>
              <a:latin typeface="David" panose="020E0502060401010101" pitchFamily="34" charset="-79"/>
              <a:ea typeface="Calibri" panose="020F0502020204030204" pitchFamily="34" charset="0"/>
              <a:cs typeface="David" panose="020E0502060401010101" pitchFamily="34" charset="-79"/>
            </a:endParaRP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ערבות חוק מכר נועדה לשמש הגנה על בעלי הזכויות במקרים בהם עסקת נדל"ן לא יוצאת לפועל בעקבות נסיבות שאינן תלויות </a:t>
            </a:r>
            <a:r>
              <a:rPr lang="he-IL" sz="3200" dirty="0" err="1">
                <a:latin typeface="David" panose="020E0502060401010101" pitchFamily="34" charset="-79"/>
                <a:cs typeface="David" panose="020E0502060401010101" pitchFamily="34" charset="-79"/>
              </a:rPr>
              <a:t>בבבעלים</a:t>
            </a:r>
            <a:r>
              <a:rPr lang="he-IL" sz="3200" dirty="0">
                <a:latin typeface="David" panose="020E0502060401010101" pitchFamily="34" charset="-79"/>
                <a:cs typeface="David" panose="020E0502060401010101" pitchFamily="34" charset="-79"/>
              </a:rPr>
              <a:t>, כגון פשיטת רגל של הקבלן. הערבות הינה אחד האמצעים המרכזיים שהחוק מחייב בכל עסקת נדל"ן, והיא מעוגנת בחוק המכר דירות (הבטחת השקעות של רוכשי דירות). </a:t>
            </a:r>
          </a:p>
        </p:txBody>
      </p:sp>
      <p:sp>
        <p:nvSpPr>
          <p:cNvPr id="4" name="כותרת 3">
            <a:extLst>
              <a:ext uri="{FF2B5EF4-FFF2-40B4-BE49-F238E27FC236}">
                <a16:creationId xmlns:a16="http://schemas.microsoft.com/office/drawing/2014/main" id="{3C845040-39BC-D2F2-FC9E-9FB7FC56BC96}"/>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ערבויות בנקאיות ובטחונות</a:t>
            </a:r>
          </a:p>
        </p:txBody>
      </p:sp>
    </p:spTree>
    <p:extLst>
      <p:ext uri="{BB962C8B-B14F-4D97-AF65-F5344CB8AC3E}">
        <p14:creationId xmlns:p14="http://schemas.microsoft.com/office/powerpoint/2010/main" val="368121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68F5933-C187-68E9-9B68-42C02487D69D}"/>
              </a:ext>
            </a:extLst>
          </p:cNvPr>
          <p:cNvSpPr>
            <a:spLocks noGrp="1"/>
          </p:cNvSpPr>
          <p:nvPr>
            <p:ph idx="1"/>
          </p:nvPr>
        </p:nvSpPr>
        <p:spPr>
          <a:xfrm>
            <a:off x="411480" y="891540"/>
            <a:ext cx="11445240" cy="5966460"/>
          </a:xfrm>
        </p:spPr>
        <p:txBody>
          <a:bodyPr>
            <a:noAutofit/>
          </a:bodyPr>
          <a:lstStyle/>
          <a:p>
            <a:pPr marL="0" indent="0" algn="ctr">
              <a:lnSpc>
                <a:spcPct val="100000"/>
              </a:lnSpc>
              <a:buNone/>
            </a:pPr>
            <a:r>
              <a:rPr lang="he-IL" sz="3200" u="sng" dirty="0">
                <a:latin typeface="David" panose="020E0502060401010101" pitchFamily="34" charset="-79"/>
                <a:cs typeface="David" panose="020E0502060401010101" pitchFamily="34" charset="-79"/>
              </a:rPr>
              <a:t>ערבות חוק המכר</a:t>
            </a:r>
          </a:p>
          <a:p>
            <a:pPr algn="just">
              <a:lnSpc>
                <a:spcPct val="100000"/>
              </a:lnSpc>
              <a:buFont typeface="Wingdings" panose="05000000000000000000" pitchFamily="2" charset="2"/>
              <a:buChar char="ü"/>
            </a:pPr>
            <a:r>
              <a:rPr lang="he-IL" dirty="0">
                <a:effectLst/>
                <a:latin typeface="David" panose="020E0502060401010101" pitchFamily="34" charset="-79"/>
                <a:ea typeface="Calibri" panose="020F0502020204030204" pitchFamily="34" charset="0"/>
                <a:cs typeface="David" panose="020E0502060401010101" pitchFamily="34" charset="-79"/>
              </a:rPr>
              <a:t>בעלי הדירות החדשות יקבלו ערבויות בהתאם לחוק מכר המבטיחות את שווי הדירה היחידה החדשה שהובטחה להם (כולל תוספת מטרים, מחסן, חניה, מעלית וכיו"ב). </a:t>
            </a:r>
          </a:p>
          <a:p>
            <a:pPr algn="just">
              <a:lnSpc>
                <a:spcPct val="100000"/>
              </a:lnSpc>
              <a:buFont typeface="Wingdings" panose="05000000000000000000" pitchFamily="2" charset="2"/>
              <a:buChar char="ü"/>
            </a:pPr>
            <a:r>
              <a:rPr lang="he-IL" dirty="0">
                <a:latin typeface="David" panose="020E0502060401010101" pitchFamily="34" charset="-79"/>
                <a:ea typeface="Calibri" panose="020F0502020204030204" pitchFamily="34" charset="0"/>
                <a:cs typeface="David" panose="020E0502060401010101" pitchFamily="34" charset="-79"/>
              </a:rPr>
              <a:t>סכום ערבות חוק המכר שתמציא החברה בגין כל אחת מהיחידות החדשות, יהיה בשווי היחידה החדשה שייקבע ע"י שמאי מטעם הבנק המלווה ואשר יאושר ע"י השמאי מטעם הבעלים, ובמסגרתה ייקבע שווי כל אחת מהדירות החדשות כשהיא בנויה ומושלמת, נכון למועד הנפקת הערבויות.</a:t>
            </a:r>
          </a:p>
          <a:p>
            <a:pPr algn="just">
              <a:lnSpc>
                <a:spcPct val="100000"/>
              </a:lnSpc>
              <a:buFont typeface="Wingdings" panose="05000000000000000000" pitchFamily="2" charset="2"/>
              <a:buChar char="ü"/>
            </a:pPr>
            <a:r>
              <a:rPr lang="he-IL" dirty="0">
                <a:effectLst/>
                <a:latin typeface="David" panose="020E0502060401010101" pitchFamily="34" charset="-79"/>
                <a:ea typeface="Calibri" panose="020F0502020204030204" pitchFamily="34" charset="0"/>
                <a:cs typeface="David" panose="020E0502060401010101" pitchFamily="34" charset="-79"/>
              </a:rPr>
              <a:t>במקרה שבניית הדירה אינה מושלמת, הרוכש יקבל את כספו בחזרה כך שלמעשה, הערבויות שוות ערך לכסף. מדובר במסמך שבו הבנק מתחייב לשלם לרוכש הדירה, את סכום הכסף הרשום בשטר הערבות, במקרה שהדירה לא נמסרת לידיו ובהתאם לעילות המימוש בנוסח ערבות חוק המכר.</a:t>
            </a:r>
          </a:p>
          <a:p>
            <a:pPr algn="just">
              <a:lnSpc>
                <a:spcPct val="100000"/>
              </a:lnSpc>
              <a:buFont typeface="Wingdings" panose="05000000000000000000" pitchFamily="2" charset="2"/>
              <a:buChar char="ü"/>
            </a:pPr>
            <a:r>
              <a:rPr lang="he-IL" dirty="0">
                <a:latin typeface="David" panose="020E0502060401010101" pitchFamily="34" charset="-79"/>
                <a:ea typeface="Calibri" panose="020F0502020204030204" pitchFamily="34" charset="0"/>
                <a:cs typeface="David" panose="020E0502060401010101" pitchFamily="34" charset="-79"/>
              </a:rPr>
              <a:t>ערבות חוק המכר תהיה צמודה למדד תשומות הבנייה.</a:t>
            </a:r>
            <a:r>
              <a:rPr lang="he-IL" dirty="0">
                <a:effectLst/>
                <a:latin typeface="David" panose="020E0502060401010101" pitchFamily="34" charset="-79"/>
                <a:ea typeface="Calibri" panose="020F0502020204030204" pitchFamily="34" charset="0"/>
                <a:cs typeface="David" panose="020E0502060401010101" pitchFamily="34" charset="-79"/>
              </a:rPr>
              <a:t> </a:t>
            </a:r>
            <a:endParaRPr lang="he-IL" dirty="0">
              <a:latin typeface="David" panose="020E0502060401010101" pitchFamily="34" charset="-79"/>
              <a:cs typeface="David" panose="020E0502060401010101" pitchFamily="34" charset="-79"/>
            </a:endParaRPr>
          </a:p>
        </p:txBody>
      </p:sp>
      <p:sp>
        <p:nvSpPr>
          <p:cNvPr id="4" name="כותרת 3">
            <a:extLst>
              <a:ext uri="{FF2B5EF4-FFF2-40B4-BE49-F238E27FC236}">
                <a16:creationId xmlns:a16="http://schemas.microsoft.com/office/drawing/2014/main" id="{F4E1715C-7B9F-5066-61C0-FADC8143D412}"/>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ערבויות בנקאיות ובטחונות</a:t>
            </a:r>
          </a:p>
        </p:txBody>
      </p:sp>
    </p:spTree>
    <p:extLst>
      <p:ext uri="{BB962C8B-B14F-4D97-AF65-F5344CB8AC3E}">
        <p14:creationId xmlns:p14="http://schemas.microsoft.com/office/powerpoint/2010/main" val="367420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D96978D-F672-FC8F-51F9-32576E743004}"/>
              </a:ext>
            </a:extLst>
          </p:cNvPr>
          <p:cNvSpPr>
            <a:spLocks noGrp="1"/>
          </p:cNvSpPr>
          <p:nvPr>
            <p:ph idx="1"/>
          </p:nvPr>
        </p:nvSpPr>
        <p:spPr>
          <a:xfrm>
            <a:off x="238125" y="731521"/>
            <a:ext cx="11715750" cy="6126479"/>
          </a:xfrm>
        </p:spPr>
        <p:txBody>
          <a:bodyPr>
            <a:normAutofit/>
          </a:bodyPr>
          <a:lstStyle/>
          <a:p>
            <a:pPr marL="0" indent="0" algn="ctr">
              <a:buNone/>
            </a:pPr>
            <a:r>
              <a:rPr lang="he-IL" sz="3200" u="sng" dirty="0">
                <a:latin typeface="David" panose="020E0502060401010101" pitchFamily="34" charset="-79"/>
                <a:cs typeface="David" panose="020E0502060401010101" pitchFamily="34" charset="-79"/>
              </a:rPr>
              <a:t>ערבות שכירות</a:t>
            </a:r>
            <a:r>
              <a:rPr lang="he-IL" sz="3200" dirty="0">
                <a:latin typeface="David" panose="020E0502060401010101" pitchFamily="34" charset="-79"/>
                <a:cs typeface="David" panose="020E0502060401010101" pitchFamily="34" charset="-79"/>
              </a:rPr>
              <a:t> </a:t>
            </a:r>
            <a:endParaRPr lang="he-IL" sz="3200" u="sng" dirty="0">
              <a:latin typeface="David" panose="020E0502060401010101" pitchFamily="34" charset="-79"/>
              <a:cs typeface="David" panose="020E0502060401010101" pitchFamily="34" charset="-79"/>
            </a:endParaRPr>
          </a:p>
          <a:p>
            <a:pPr>
              <a:lnSpc>
                <a:spcPct val="110000"/>
              </a:lnSpc>
              <a:buFont typeface="Wingdings" panose="05000000000000000000" pitchFamily="2" charset="2"/>
              <a:buChar char="ü"/>
            </a:pPr>
            <a:r>
              <a:rPr lang="he-IL" dirty="0">
                <a:effectLst/>
                <a:latin typeface="David" panose="020E0502060401010101" pitchFamily="34" charset="-79"/>
                <a:ea typeface="Calibri" panose="020F0502020204030204" pitchFamily="34" charset="0"/>
                <a:cs typeface="David" panose="020E0502060401010101" pitchFamily="34" charset="-79"/>
              </a:rPr>
              <a:t>ערבות בנקאית אוטונומית הניתנת לפירעון </a:t>
            </a:r>
            <a:r>
              <a:rPr lang="he-IL" dirty="0" err="1">
                <a:effectLst/>
                <a:latin typeface="David" panose="020E0502060401010101" pitchFamily="34" charset="-79"/>
                <a:ea typeface="Calibri" panose="020F0502020204030204" pitchFamily="34" charset="0"/>
                <a:cs typeface="David" panose="020E0502060401010101" pitchFamily="34" charset="-79"/>
              </a:rPr>
              <a:t>מיידי</a:t>
            </a:r>
            <a:r>
              <a:rPr lang="he-IL" dirty="0">
                <a:effectLst/>
                <a:latin typeface="David" panose="020E0502060401010101" pitchFamily="34" charset="-79"/>
                <a:ea typeface="Calibri" panose="020F0502020204030204" pitchFamily="34" charset="0"/>
                <a:cs typeface="David" panose="020E0502060401010101" pitchFamily="34" charset="-79"/>
              </a:rPr>
              <a:t> ממועד דרישת החילוט לצורך הבטחת דמי השכירות.</a:t>
            </a:r>
          </a:p>
          <a:p>
            <a:pPr>
              <a:lnSpc>
                <a:spcPct val="110000"/>
              </a:lnSpc>
              <a:buFont typeface="Wingdings" panose="05000000000000000000" pitchFamily="2" charset="2"/>
              <a:buChar char="ü"/>
            </a:pPr>
            <a:r>
              <a:rPr lang="he-IL" kern="100" dirty="0">
                <a:effectLst/>
                <a:latin typeface="David" panose="020E0502060401010101" pitchFamily="34" charset="-79"/>
                <a:ea typeface="Calibri" panose="020F0502020204030204" pitchFamily="34" charset="0"/>
                <a:cs typeface="David" panose="020E0502060401010101" pitchFamily="34" charset="-79"/>
              </a:rPr>
              <a:t>ערבות דמי השכירות תהיה צמודה למדד המחירים לצרכן.</a:t>
            </a:r>
            <a:endParaRPr lang="he-IL" kern="100" dirty="0">
              <a:latin typeface="David" panose="020E0502060401010101" pitchFamily="34" charset="-79"/>
              <a:ea typeface="Calibri" panose="020F0502020204030204" pitchFamily="34" charset="0"/>
              <a:cs typeface="David" panose="020E0502060401010101" pitchFamily="34" charset="-79"/>
            </a:endParaRPr>
          </a:p>
          <a:p>
            <a:pPr marL="0" indent="0" algn="ctr">
              <a:lnSpc>
                <a:spcPct val="110000"/>
              </a:lnSpc>
              <a:buNone/>
            </a:pPr>
            <a:r>
              <a:rPr lang="he-IL" sz="3000" b="1" kern="100" dirty="0">
                <a:effectLst/>
                <a:latin typeface="David" panose="020E0502060401010101" pitchFamily="34" charset="-79"/>
                <a:ea typeface="Calibri" panose="020F0502020204030204" pitchFamily="34" charset="0"/>
                <a:cs typeface="David" panose="020E0502060401010101" pitchFamily="34" charset="-79"/>
              </a:rPr>
              <a:t>ערבות חוק המכר וערבות להבטחת דמי השכירות – הינן "הערבויות הבנקאיות"</a:t>
            </a:r>
            <a:endParaRPr lang="he-IL" sz="2400" dirty="0">
              <a:latin typeface="David" panose="020E0502060401010101" pitchFamily="34" charset="-79"/>
              <a:ea typeface="Calibri" panose="020F0502020204030204" pitchFamily="34" charset="0"/>
              <a:cs typeface="David" panose="020E0502060401010101" pitchFamily="34" charset="-79"/>
            </a:endParaRPr>
          </a:p>
          <a:p>
            <a:pPr marL="0" indent="0" algn="ctr">
              <a:lnSpc>
                <a:spcPct val="110000"/>
              </a:lnSpc>
              <a:buNone/>
            </a:pPr>
            <a:r>
              <a:rPr lang="he-IL" sz="3200" u="sng" dirty="0">
                <a:latin typeface="David" panose="020E0502060401010101" pitchFamily="34" charset="-79"/>
                <a:ea typeface="Calibri" panose="020F0502020204030204" pitchFamily="34" charset="0"/>
                <a:cs typeface="David" panose="020E0502060401010101" pitchFamily="34" charset="-79"/>
              </a:rPr>
              <a:t>מכתב החרגה מותנה </a:t>
            </a:r>
          </a:p>
          <a:p>
            <a:pPr algn="just">
              <a:lnSpc>
                <a:spcPct val="110000"/>
              </a:lnSpc>
              <a:buFont typeface="Wingdings" panose="05000000000000000000" pitchFamily="2" charset="2"/>
              <a:buChar char="ü"/>
            </a:pPr>
            <a:r>
              <a:rPr lang="he-IL" kern="100" dirty="0">
                <a:effectLst/>
                <a:latin typeface="David" panose="020E0502060401010101" pitchFamily="34" charset="-79"/>
                <a:ea typeface="Calibri" panose="020F0502020204030204" pitchFamily="34" charset="0"/>
                <a:cs typeface="David" panose="020E0502060401010101" pitchFamily="34" charset="-79"/>
              </a:rPr>
              <a:t>מכתב מאת הגורם המלווה לפיו השעבוד לא יחול על הדירות החדשות.</a:t>
            </a:r>
            <a:endParaRPr lang="he-IL" kern="100" dirty="0">
              <a:latin typeface="David" panose="020E0502060401010101" pitchFamily="34" charset="-79"/>
              <a:ea typeface="Calibri" panose="020F0502020204030204" pitchFamily="34" charset="0"/>
              <a:cs typeface="David" panose="020E0502060401010101" pitchFamily="34" charset="-79"/>
            </a:endParaRPr>
          </a:p>
          <a:p>
            <a:pPr algn="just">
              <a:lnSpc>
                <a:spcPct val="110000"/>
              </a:lnSpc>
              <a:buFont typeface="Wingdings" panose="05000000000000000000" pitchFamily="2" charset="2"/>
              <a:buChar char="ü"/>
            </a:pPr>
            <a:r>
              <a:rPr lang="he-IL" kern="100" dirty="0">
                <a:effectLst/>
                <a:latin typeface="David" panose="020E0502060401010101" pitchFamily="34" charset="-79"/>
                <a:ea typeface="Calibri" panose="020F0502020204030204" pitchFamily="34" charset="0"/>
                <a:cs typeface="David" panose="020E0502060401010101" pitchFamily="34" charset="-79"/>
              </a:rPr>
              <a:t>הערבויות הבנקאיות ומכתב ההחרגה המותנה יונפקו ויופקדו בנאמנות אצל ב"כ הדיירים. ב"כ הדיירים ימסור את ערבות חוק המכר ומכתב ההחרגה המותנה לכל אחד מהדיירים בכפוף לפינוי 100% הדירות הקיימות ולאחר רישום המשכנתאות לטובת הגורם המלווה.</a:t>
            </a:r>
            <a:endParaRPr lang="en-US" kern="100" dirty="0">
              <a:effectLst/>
              <a:latin typeface="David" panose="020E0502060401010101" pitchFamily="34" charset="-79"/>
              <a:ea typeface="Calibri" panose="020F0502020204030204" pitchFamily="34" charset="0"/>
              <a:cs typeface="David" panose="020E0502060401010101" pitchFamily="34" charset="-79"/>
            </a:endParaRPr>
          </a:p>
          <a:p>
            <a:endParaRPr lang="he-IL" dirty="0"/>
          </a:p>
        </p:txBody>
      </p:sp>
      <p:sp>
        <p:nvSpPr>
          <p:cNvPr id="4" name="כותרת 3">
            <a:extLst>
              <a:ext uri="{FF2B5EF4-FFF2-40B4-BE49-F238E27FC236}">
                <a16:creationId xmlns:a16="http://schemas.microsoft.com/office/drawing/2014/main" id="{EE484E3D-B395-7FBB-A0D3-EDF7161906F0}"/>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ערבויות בנקאיות ובטחונות</a:t>
            </a:r>
          </a:p>
        </p:txBody>
      </p:sp>
    </p:spTree>
    <p:extLst>
      <p:ext uri="{BB962C8B-B14F-4D97-AF65-F5344CB8AC3E}">
        <p14:creationId xmlns:p14="http://schemas.microsoft.com/office/powerpoint/2010/main" val="298986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D96978D-F672-FC8F-51F9-32576E743004}"/>
              </a:ext>
            </a:extLst>
          </p:cNvPr>
          <p:cNvSpPr>
            <a:spLocks noGrp="1"/>
          </p:cNvSpPr>
          <p:nvPr>
            <p:ph idx="1"/>
          </p:nvPr>
        </p:nvSpPr>
        <p:spPr>
          <a:xfrm>
            <a:off x="601980" y="872488"/>
            <a:ext cx="11506200" cy="6831332"/>
          </a:xfrm>
        </p:spPr>
        <p:txBody>
          <a:bodyPr>
            <a:normAutofit/>
          </a:bodyPr>
          <a:lstStyle/>
          <a:p>
            <a:pPr algn="just">
              <a:lnSpc>
                <a:spcPct val="100000"/>
              </a:lnSpc>
              <a:buFont typeface="Wingdings" panose="05000000000000000000" pitchFamily="2" charset="2"/>
              <a:buChar char="ü"/>
            </a:pPr>
            <a:r>
              <a:rPr lang="he-IL" b="1" dirty="0">
                <a:latin typeface="David" panose="020E0502060401010101" pitchFamily="34" charset="-79"/>
                <a:cs typeface="David" panose="020E0502060401010101" pitchFamily="34" charset="-79"/>
              </a:rPr>
              <a:t>ערבות מיסים </a:t>
            </a:r>
            <a:r>
              <a:rPr lang="he-IL" dirty="0">
                <a:latin typeface="David" panose="020E0502060401010101" pitchFamily="34" charset="-79"/>
                <a:cs typeface="David" panose="020E0502060401010101" pitchFamily="34" charset="-79"/>
              </a:rPr>
              <a:t>– </a:t>
            </a:r>
            <a:r>
              <a:rPr lang="he-IL" kern="100" dirty="0">
                <a:effectLst/>
                <a:latin typeface="David" panose="020E0502060401010101" pitchFamily="34" charset="-79"/>
                <a:ea typeface="Calibri" panose="020F0502020204030204" pitchFamily="34" charset="0"/>
                <a:cs typeface="David" panose="020E0502060401010101" pitchFamily="34" charset="-79"/>
              </a:rPr>
              <a:t>ערבות בנקאית אוטונומית הניתנת לפירעון מיידי עם דרישה, וזאת להבטחת תשלומי המס שיחולו. ערבות המיסים תהיה בגובה סכומי המס הצפויים לדיירים בהתאם לחוות דעת עורך דין או רואה חשבון המתמחה במיסוי ותהיה בתוקף עד קבלת שומות סופיות מאת רשויות המס לפיהן שולמו מלוא המיסים לפי חוק מיסוי מקרקעין. </a:t>
            </a:r>
            <a:endParaRPr lang="he-IL"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ü"/>
            </a:pPr>
            <a:r>
              <a:rPr lang="he-IL" b="1" dirty="0">
                <a:latin typeface="David" panose="020E0502060401010101" pitchFamily="34" charset="-79"/>
                <a:cs typeface="David" panose="020E0502060401010101" pitchFamily="34" charset="-79"/>
              </a:rPr>
              <a:t>ערבות רישום </a:t>
            </a:r>
            <a:r>
              <a:rPr lang="he-IL" dirty="0">
                <a:latin typeface="David" panose="020E0502060401010101" pitchFamily="34" charset="-79"/>
                <a:cs typeface="David" panose="020E0502060401010101" pitchFamily="34" charset="-79"/>
              </a:rPr>
              <a:t>– </a:t>
            </a:r>
            <a:r>
              <a:rPr lang="he-IL" kern="100" dirty="0">
                <a:effectLst/>
                <a:latin typeface="David" panose="020E0502060401010101" pitchFamily="34" charset="-79"/>
                <a:ea typeface="Calibri" panose="020F0502020204030204" pitchFamily="34" charset="0"/>
                <a:cs typeface="David" panose="020E0502060401010101" pitchFamily="34" charset="-79"/>
              </a:rPr>
              <a:t>להבטחת התחייבויות היזם לרישום הבית המשותף החדש וזכויות הדיירים בלשכת רישום המקרקעין, ימציא היזם לטובת הדיירים ערבות רישום. ערבות הרישום תופקד בנאמנות של ב"כ הדיירים במועד מסירת הדירות החדשות לידי הדיירים, כנגד השבת ערבויות חוק המכר וערבות שכירות לידי היזם מבלי שנדרש מימושן.</a:t>
            </a:r>
            <a:endParaRPr lang="he-IL"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ü"/>
            </a:pPr>
            <a:r>
              <a:rPr lang="he-IL" b="1" dirty="0">
                <a:latin typeface="David" panose="020E0502060401010101" pitchFamily="34" charset="-79"/>
                <a:cs typeface="David" panose="020E0502060401010101" pitchFamily="34" charset="-79"/>
              </a:rPr>
              <a:t>ערבות בדק </a:t>
            </a:r>
            <a:r>
              <a:rPr lang="he-IL" dirty="0">
                <a:latin typeface="David" panose="020E0502060401010101" pitchFamily="34" charset="-79"/>
                <a:cs typeface="David" panose="020E0502060401010101" pitchFamily="34" charset="-79"/>
              </a:rPr>
              <a:t>– להבטחת התחייבויות החברה לבדק ואחריות בגין הבנייה של הדירות החדשות והרכוש המשותף, תמציא החברה לב"כ הדיירים, ערבות בנקאית אוטונומית לבדק.</a:t>
            </a:r>
          </a:p>
        </p:txBody>
      </p:sp>
      <p:sp>
        <p:nvSpPr>
          <p:cNvPr id="4" name="כותרת 3">
            <a:extLst>
              <a:ext uri="{FF2B5EF4-FFF2-40B4-BE49-F238E27FC236}">
                <a16:creationId xmlns:a16="http://schemas.microsoft.com/office/drawing/2014/main" id="{EE484E3D-B395-7FBB-A0D3-EDF7161906F0}"/>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ערבויות נוספות</a:t>
            </a:r>
          </a:p>
        </p:txBody>
      </p:sp>
    </p:spTree>
    <p:extLst>
      <p:ext uri="{BB962C8B-B14F-4D97-AF65-F5344CB8AC3E}">
        <p14:creationId xmlns:p14="http://schemas.microsoft.com/office/powerpoint/2010/main" val="303598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D96978D-F672-FC8F-51F9-32576E743004}"/>
              </a:ext>
            </a:extLst>
          </p:cNvPr>
          <p:cNvSpPr>
            <a:spLocks noGrp="1"/>
          </p:cNvSpPr>
          <p:nvPr>
            <p:ph idx="1"/>
          </p:nvPr>
        </p:nvSpPr>
        <p:spPr>
          <a:xfrm>
            <a:off x="342900" y="1306828"/>
            <a:ext cx="11506200" cy="3836672"/>
          </a:xfrm>
        </p:spPr>
        <p:txBody>
          <a:bodyPr>
            <a:normAutofit/>
          </a:bodyPr>
          <a:lstStyle/>
          <a:p>
            <a:pPr marL="0" indent="0" algn="ctr">
              <a:lnSpc>
                <a:spcPct val="100000"/>
              </a:lnSpc>
              <a:buNone/>
            </a:pPr>
            <a:r>
              <a:rPr lang="he-IL" sz="4000" u="sng" kern="100" dirty="0">
                <a:effectLst/>
                <a:latin typeface="David" panose="020E0502060401010101" pitchFamily="34" charset="-79"/>
                <a:ea typeface="Calibri" panose="020F0502020204030204" pitchFamily="34" charset="0"/>
                <a:cs typeface="David" panose="020E0502060401010101" pitchFamily="34" charset="-79"/>
              </a:rPr>
              <a:t>על פי שיטת המימון המסורתית, הנקראת גם שיטת המימוש, הבנק צריך לוודא שיש בידיו די בטחונות משום שבסיטואציה בה נוצר כשל, יש ביכולתו לפרוע את התחייבויותיו לרבות האשראי שנתן באמצעות מימוש </a:t>
            </a:r>
            <a:r>
              <a:rPr lang="he-IL" sz="4000" u="sng" kern="100" dirty="0" err="1">
                <a:effectLst/>
                <a:latin typeface="David" panose="020E0502060401010101" pitchFamily="34" charset="-79"/>
                <a:ea typeface="Calibri" panose="020F0502020204030204" pitchFamily="34" charset="0"/>
                <a:cs typeface="David" panose="020E0502060401010101" pitchFamily="34" charset="-79"/>
              </a:rPr>
              <a:t>הבטחונות</a:t>
            </a:r>
            <a:r>
              <a:rPr lang="he-IL" sz="4000" u="sng" kern="100" dirty="0">
                <a:effectLst/>
                <a:latin typeface="David" panose="020E0502060401010101" pitchFamily="34" charset="-79"/>
                <a:ea typeface="Calibri" panose="020F0502020204030204" pitchFamily="34" charset="0"/>
                <a:cs typeface="David" panose="020E0502060401010101" pitchFamily="34" charset="-79"/>
              </a:rPr>
              <a:t>.</a:t>
            </a:r>
            <a:endParaRPr lang="en-US" sz="4000" u="sng" kern="100" dirty="0">
              <a:effectLst/>
              <a:latin typeface="David" panose="020E0502060401010101" pitchFamily="34" charset="-79"/>
              <a:ea typeface="Calibri" panose="020F0502020204030204" pitchFamily="34" charset="0"/>
              <a:cs typeface="David" panose="020E0502060401010101" pitchFamily="34" charset="-79"/>
            </a:endParaRPr>
          </a:p>
          <a:p>
            <a:pPr marL="0" indent="0" algn="just">
              <a:lnSpc>
                <a:spcPct val="100000"/>
              </a:lnSpc>
              <a:buNone/>
            </a:pPr>
            <a:endParaRPr lang="he-IL" dirty="0">
              <a:latin typeface="David" panose="020E0502060401010101" pitchFamily="34" charset="-79"/>
              <a:cs typeface="David" panose="020E0502060401010101" pitchFamily="34" charset="-79"/>
            </a:endParaRPr>
          </a:p>
        </p:txBody>
      </p:sp>
      <p:sp>
        <p:nvSpPr>
          <p:cNvPr id="4" name="כותרת 3">
            <a:extLst>
              <a:ext uri="{FF2B5EF4-FFF2-40B4-BE49-F238E27FC236}">
                <a16:creationId xmlns:a16="http://schemas.microsoft.com/office/drawing/2014/main" id="{EE484E3D-B395-7FBB-A0D3-EDF7161906F0}"/>
              </a:ext>
            </a:extLst>
          </p:cNvPr>
          <p:cNvSpPr txBox="1">
            <a:spLocks/>
          </p:cNvSpPr>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שיטת המימוש</a:t>
            </a:r>
          </a:p>
        </p:txBody>
      </p:sp>
    </p:spTree>
    <p:extLst>
      <p:ext uri="{BB962C8B-B14F-4D97-AF65-F5344CB8AC3E}">
        <p14:creationId xmlns:p14="http://schemas.microsoft.com/office/powerpoint/2010/main" val="83029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13D144E-069E-07CC-5689-15330E427FA1}"/>
              </a:ext>
            </a:extLst>
          </p:cNvPr>
          <p:cNvSpPr>
            <a:spLocks noGrp="1"/>
          </p:cNvSpPr>
          <p:nvPr>
            <p:ph idx="1"/>
          </p:nvPr>
        </p:nvSpPr>
        <p:spPr>
          <a:xfrm>
            <a:off x="550545" y="1463040"/>
            <a:ext cx="11090910" cy="4549140"/>
          </a:xfrm>
        </p:spPr>
        <p:txBody>
          <a:bodyPr>
            <a:normAutofit/>
          </a:bodyPr>
          <a:lstStyle/>
          <a:p>
            <a:pPr algn="just">
              <a:lnSpc>
                <a:spcPct val="11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פרויקטים של התחדשות עירונית כוללים הוצאות שלא קיימות בפרויקטים אחרים, אשר חובה לכלול אותן בדו"ח אפס, כגון הוצאות על בעלי מקצוע לליווי בעלי הזכויות, בניהם: עורך דין, מפקח, שמאי, אדריכל ועוד.</a:t>
            </a:r>
          </a:p>
          <a:p>
            <a:pPr algn="just">
              <a:lnSpc>
                <a:spcPct val="11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כמו כן,  פרויקטים של התחדשות עירונית אף כוללים התאמות ייחודיות בהם דו"ח אפס צריך לכלול הוצאות שונות ומגוונות לגבי מטלות ציבור, חיזוק הבניין, איזונים כספיים בין דיירים וכיו"ב.</a:t>
            </a:r>
          </a:p>
        </p:txBody>
      </p:sp>
      <p:sp>
        <p:nvSpPr>
          <p:cNvPr id="4" name="כותרת 3">
            <a:extLst>
              <a:ext uri="{FF2B5EF4-FFF2-40B4-BE49-F238E27FC236}">
                <a16:creationId xmlns:a16="http://schemas.microsoft.com/office/drawing/2014/main" id="{5406B45E-62D5-FB85-C04C-48A148445DE6}"/>
              </a:ext>
            </a:extLst>
          </p:cNvPr>
          <p:cNvSpPr txBox="1">
            <a:spLocks/>
          </p:cNvSpPr>
          <p:nvPr/>
        </p:nvSpPr>
        <p:spPr>
          <a:xfrm>
            <a:off x="1238250" y="0"/>
            <a:ext cx="971550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הוצאות מיוחדות בפרויקטים של התחדשות עירונית</a:t>
            </a:r>
          </a:p>
        </p:txBody>
      </p:sp>
    </p:spTree>
    <p:extLst>
      <p:ext uri="{BB962C8B-B14F-4D97-AF65-F5344CB8AC3E}">
        <p14:creationId xmlns:p14="http://schemas.microsoft.com/office/powerpoint/2010/main" val="208183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DD3E82-2CBC-CFDD-D068-5FD94DBB5555}"/>
              </a:ext>
            </a:extLst>
          </p:cNvPr>
          <p:cNvSpPr>
            <a:spLocks noGrp="1"/>
          </p:cNvSpPr>
          <p:nvPr>
            <p:ph type="title"/>
          </p:nvPr>
        </p:nvSpPr>
        <p:spPr>
          <a:xfrm>
            <a:off x="1859280" y="604154"/>
            <a:ext cx="10332720" cy="1325563"/>
          </a:xfrm>
        </p:spPr>
        <p:txBody>
          <a:bodyPr>
            <a:normAutofit/>
          </a:bodyPr>
          <a:lstStyle/>
          <a:p>
            <a:pPr algn="ctr"/>
            <a:r>
              <a:rPr lang="he-IL" sz="4800" b="1" dirty="0">
                <a:latin typeface="David" panose="020E0502060401010101" pitchFamily="34" charset="-79"/>
                <a:cs typeface="David" panose="020E0502060401010101" pitchFamily="34" charset="-79"/>
              </a:rPr>
              <a:t>חוק המכר (דירות), תשל"ג-1973</a:t>
            </a:r>
          </a:p>
        </p:txBody>
      </p:sp>
      <p:sp>
        <p:nvSpPr>
          <p:cNvPr id="3" name="מציין מיקום תוכן 2">
            <a:extLst>
              <a:ext uri="{FF2B5EF4-FFF2-40B4-BE49-F238E27FC236}">
                <a16:creationId xmlns:a16="http://schemas.microsoft.com/office/drawing/2014/main" id="{DD6CA71C-44B9-0065-AA57-B61F02C3E37F}"/>
              </a:ext>
            </a:extLst>
          </p:cNvPr>
          <p:cNvSpPr>
            <a:spLocks noGrp="1"/>
          </p:cNvSpPr>
          <p:nvPr>
            <p:ph idx="1"/>
          </p:nvPr>
        </p:nvSpPr>
        <p:spPr>
          <a:xfrm>
            <a:off x="733245" y="1854679"/>
            <a:ext cx="11108235" cy="4779034"/>
          </a:xfrm>
        </p:spPr>
        <p:txBody>
          <a:bodyPr>
            <a:normAutofit/>
          </a:bodyPr>
          <a:lstStyle/>
          <a:p>
            <a:pPr marL="0" indent="0" algn="just">
              <a:lnSpc>
                <a:spcPct val="100000"/>
              </a:lnSpc>
              <a:buNone/>
            </a:pPr>
            <a:r>
              <a:rPr lang="he-IL" sz="2600" dirty="0">
                <a:effectLst/>
                <a:ea typeface="Calibri" panose="020F0502020204030204" pitchFamily="34" charset="0"/>
                <a:cs typeface="David" panose="020E0502060401010101" pitchFamily="34" charset="-79"/>
              </a:rPr>
              <a:t>מבקש להגן על השקעתו של:</a:t>
            </a:r>
          </a:p>
          <a:p>
            <a:pPr lvl="1" algn="just">
              <a:lnSpc>
                <a:spcPct val="100000"/>
              </a:lnSpc>
              <a:buFont typeface="Wingdings" panose="05000000000000000000" pitchFamily="2" charset="2"/>
              <a:buChar char="ü"/>
            </a:pPr>
            <a:r>
              <a:rPr lang="he-IL" sz="2600" dirty="0">
                <a:effectLst/>
                <a:ea typeface="Calibri" panose="020F0502020204030204" pitchFamily="34" charset="0"/>
                <a:cs typeface="David" panose="020E0502060401010101" pitchFamily="34" charset="-79"/>
              </a:rPr>
              <a:t>רוכשי דירה חדשה מקבלן, בפרויקט בנייה חדש. </a:t>
            </a:r>
          </a:p>
          <a:p>
            <a:pPr marL="0" indent="0" algn="just">
              <a:lnSpc>
                <a:spcPct val="100000"/>
              </a:lnSpc>
              <a:buNone/>
            </a:pPr>
            <a:r>
              <a:rPr lang="he-IL" sz="2600" dirty="0">
                <a:effectLst/>
                <a:ea typeface="Calibri" panose="020F0502020204030204" pitchFamily="34" charset="0"/>
                <a:cs typeface="David" panose="020E0502060401010101" pitchFamily="34" charset="-79"/>
              </a:rPr>
              <a:t>		או </a:t>
            </a:r>
          </a:p>
          <a:p>
            <a:pPr lvl="1" algn="just">
              <a:lnSpc>
                <a:spcPct val="100000"/>
              </a:lnSpc>
              <a:buFont typeface="Wingdings" panose="05000000000000000000" pitchFamily="2" charset="2"/>
              <a:buChar char="ü"/>
            </a:pPr>
            <a:r>
              <a:rPr lang="he-IL" sz="2600" dirty="0">
                <a:effectLst/>
                <a:ea typeface="Calibri" panose="020F0502020204030204" pitchFamily="34" charset="0"/>
                <a:cs typeface="David" panose="020E0502060401010101" pitchFamily="34" charset="-79"/>
              </a:rPr>
              <a:t>בעלי </a:t>
            </a:r>
            <a:r>
              <a:rPr lang="he-IL" sz="2600" dirty="0">
                <a:ea typeface="Calibri" panose="020F0502020204030204" pitchFamily="34" charset="0"/>
                <a:cs typeface="David" panose="020E0502060401010101" pitchFamily="34" charset="-79"/>
              </a:rPr>
              <a:t>זכויות אשר מתקשרים </a:t>
            </a:r>
            <a:r>
              <a:rPr lang="he-IL" sz="2600" dirty="0">
                <a:effectLst/>
                <a:ea typeface="Calibri" panose="020F0502020204030204" pitchFamily="34" charset="0"/>
                <a:cs typeface="David" panose="020E0502060401010101" pitchFamily="34" charset="-79"/>
              </a:rPr>
              <a:t>עם יזם לצורך ביצוע התחדשות עירונית לרבות תמ"א 38 או פרויקט פינוי בינוי.</a:t>
            </a:r>
          </a:p>
          <a:p>
            <a:pPr algn="just">
              <a:lnSpc>
                <a:spcPct val="100000"/>
              </a:lnSpc>
              <a:buFont typeface="Wingdings" panose="05000000000000000000" pitchFamily="2" charset="2"/>
              <a:buChar char="ü"/>
            </a:pPr>
            <a:endParaRPr lang="he-IL" sz="2600" kern="100" dirty="0">
              <a:effectLst/>
              <a:latin typeface="David" panose="020E0502060401010101" pitchFamily="34" charset="-79"/>
              <a:ea typeface="Calibri" panose="020F0502020204030204" pitchFamily="34" charset="0"/>
              <a:cs typeface="David" panose="020E0502060401010101" pitchFamily="34" charset="-79"/>
            </a:endParaRPr>
          </a:p>
          <a:p>
            <a:pPr algn="just">
              <a:lnSpc>
                <a:spcPct val="100000"/>
              </a:lnSpc>
              <a:buFont typeface="Wingdings" panose="05000000000000000000" pitchFamily="2" charset="2"/>
              <a:buChar char="ü"/>
            </a:pPr>
            <a:r>
              <a:rPr lang="he-IL" sz="2600" kern="100" dirty="0">
                <a:effectLst/>
                <a:latin typeface="David" panose="020E0502060401010101" pitchFamily="34" charset="-79"/>
                <a:ea typeface="Calibri" panose="020F0502020204030204" pitchFamily="34" charset="0"/>
                <a:cs typeface="David" panose="020E0502060401010101" pitchFamily="34" charset="-79"/>
              </a:rPr>
              <a:t>הבטוחה עבור בעלי קרקע ו/או בעלי דירות בבניין, המבקשים להתקשר עם יזם לצורך ביצוע עבודות לפי תמ"א 38 ו/או פינוי בינוי, הינה במתן ערבויות בנקאיות שונות ובאמצעות ליווי בנקאי "סגור". </a:t>
            </a:r>
            <a:endParaRPr lang="en-US" sz="2600" kern="100" dirty="0">
              <a:effectLst/>
              <a:latin typeface="David" panose="020E0502060401010101" pitchFamily="34" charset="-79"/>
              <a:ea typeface="Calibri" panose="020F0502020204030204" pitchFamily="34" charset="0"/>
              <a:cs typeface="David" panose="020E0502060401010101" pitchFamily="34" charset="-79"/>
            </a:endParaRPr>
          </a:p>
          <a:p>
            <a:pPr>
              <a:buFont typeface="Wingdings" panose="05000000000000000000" pitchFamily="2" charset="2"/>
              <a:buChar char="ü"/>
            </a:pPr>
            <a:endParaRPr lang="he-IL" sz="2600" dirty="0"/>
          </a:p>
        </p:txBody>
      </p:sp>
      <p:pic>
        <p:nvPicPr>
          <p:cNvPr id="6" name="גרפיקה 5" descr="מנורה">
            <a:extLst>
              <a:ext uri="{FF2B5EF4-FFF2-40B4-BE49-F238E27FC236}">
                <a16:creationId xmlns:a16="http://schemas.microsoft.com/office/drawing/2014/main" id="{99CE0EBC-5726-879E-8D06-723A1413B0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090" y="-455830"/>
            <a:ext cx="3329940" cy="3329940"/>
          </a:xfrm>
          <a:prstGeom prst="rect">
            <a:avLst/>
          </a:prstGeom>
        </p:spPr>
      </p:pic>
    </p:spTree>
    <p:extLst>
      <p:ext uri="{BB962C8B-B14F-4D97-AF65-F5344CB8AC3E}">
        <p14:creationId xmlns:p14="http://schemas.microsoft.com/office/powerpoint/2010/main" val="359803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13D144E-069E-07CC-5689-15330E427FA1}"/>
              </a:ext>
            </a:extLst>
          </p:cNvPr>
          <p:cNvSpPr>
            <a:spLocks noGrp="1"/>
          </p:cNvSpPr>
          <p:nvPr>
            <p:ph idx="1"/>
          </p:nvPr>
        </p:nvSpPr>
        <p:spPr>
          <a:xfrm>
            <a:off x="848156" y="971550"/>
            <a:ext cx="11090910" cy="4914900"/>
          </a:xfrm>
        </p:spPr>
        <p:txBody>
          <a:bodyPr>
            <a:normAutofit fontScale="92500" lnSpcReduction="10000"/>
          </a:bodyPr>
          <a:lstStyle/>
          <a:p>
            <a:pPr marL="0" indent="0" algn="ctr">
              <a:lnSpc>
                <a:spcPct val="110000"/>
              </a:lnSpc>
              <a:buNone/>
            </a:pPr>
            <a:r>
              <a:rPr lang="he-IL" b="1" dirty="0">
                <a:latin typeface="David" panose="020E0502060401010101" pitchFamily="34" charset="-79"/>
                <a:cs typeface="David" panose="020E0502060401010101" pitchFamily="34" charset="-79"/>
              </a:rPr>
              <a:t>תקן 21 </a:t>
            </a:r>
            <a:r>
              <a:rPr lang="he-IL" dirty="0">
                <a:latin typeface="David" panose="020E0502060401010101" pitchFamily="34" charset="-79"/>
                <a:cs typeface="David" panose="020E0502060401010101" pitchFamily="34" charset="-79"/>
              </a:rPr>
              <a:t>- </a:t>
            </a:r>
            <a:r>
              <a:rPr lang="he-IL" u="sng" dirty="0">
                <a:latin typeface="David" panose="020E0502060401010101" pitchFamily="34" charset="-79"/>
                <a:cs typeface="David" panose="020E0502060401010101" pitchFamily="34" charset="-79"/>
              </a:rPr>
              <a:t>מאזנים בין האינטרסים של המעורבים בפרויקט התחדשות עירונית מסוג פינוי בינוי: מוסדות התכנון, היזם ובעלי הזכויות. </a:t>
            </a:r>
          </a:p>
          <a:p>
            <a:pPr algn="just">
              <a:lnSpc>
                <a:spcPct val="110000"/>
              </a:lnSpc>
              <a:buFont typeface="Wingdings" panose="05000000000000000000" pitchFamily="2" charset="2"/>
              <a:buChar char="ü"/>
            </a:pPr>
            <a:r>
              <a:rPr lang="he-IL" dirty="0">
                <a:latin typeface="David" panose="020E0502060401010101" pitchFamily="34" charset="-79"/>
                <a:cs typeface="David" panose="020E0502060401010101" pitchFamily="34" charset="-79"/>
              </a:rPr>
              <a:t>מצד אחד מוסדות התכנון, האינטרס הוא להגיע לתכנון עירוני מיטבי ולהתאים את זכויות הבנייה לסביבה. מצד שני היזם, מעוניין להביא את רווחי הפרויקט למקסימום האפשרי על ידי הגדלת מספר יחידות הדיור. מצד שלישי, בעלי הדירות רוצים לקבל את התמורה הגדולה ביותר מהיזם.</a:t>
            </a:r>
          </a:p>
          <a:p>
            <a:pPr algn="just">
              <a:lnSpc>
                <a:spcPct val="110000"/>
              </a:lnSpc>
              <a:buFont typeface="Wingdings" panose="05000000000000000000" pitchFamily="2" charset="2"/>
              <a:buChar char="ü"/>
            </a:pPr>
            <a:r>
              <a:rPr lang="he-IL" dirty="0">
                <a:latin typeface="David" panose="020E0502060401010101" pitchFamily="34" charset="-79"/>
                <a:cs typeface="David" panose="020E0502060401010101" pitchFamily="34" charset="-79"/>
              </a:rPr>
              <a:t>התקן נקבע בשנת 2012 על ידי מועצת שמאיי מקרקעין במטרה לבחון את כדאיות כלכלית של פרויקטים התחדשות עירונית. התקן עודכן ביוני 2022. החידוש המהותי במסגרת העדכון מכיר בצורך שלא לקבע שיעורי רווח ותמורה המשתנים בין מקום וזמן.  לדוגמא ערכי הרווח היזמי המזעריים, המהווים תמריץ מינימלי ראוי </a:t>
            </a:r>
            <a:r>
              <a:rPr lang="he-IL" dirty="0" err="1">
                <a:latin typeface="David" panose="020E0502060401010101" pitchFamily="34" charset="-79"/>
                <a:cs typeface="David" panose="020E0502060401010101" pitchFamily="34" charset="-79"/>
              </a:rPr>
              <a:t>למימש</a:t>
            </a:r>
            <a:r>
              <a:rPr lang="he-IL" dirty="0">
                <a:latin typeface="David" panose="020E0502060401010101" pitchFamily="34" charset="-79"/>
                <a:cs typeface="David" panose="020E0502060401010101" pitchFamily="34" charset="-79"/>
              </a:rPr>
              <a:t> תכנית פינוי בינוי הינם 14% לתל אביב, 16% לגוש דן ו-17% ליתר האזורים.</a:t>
            </a:r>
          </a:p>
        </p:txBody>
      </p:sp>
      <p:sp>
        <p:nvSpPr>
          <p:cNvPr id="4" name="כותרת 3">
            <a:extLst>
              <a:ext uri="{FF2B5EF4-FFF2-40B4-BE49-F238E27FC236}">
                <a16:creationId xmlns:a16="http://schemas.microsoft.com/office/drawing/2014/main" id="{5406B45E-62D5-FB85-C04C-48A148445DE6}"/>
              </a:ext>
            </a:extLst>
          </p:cNvPr>
          <p:cNvSpPr txBox="1">
            <a:spLocks/>
          </p:cNvSpPr>
          <p:nvPr/>
        </p:nvSpPr>
        <p:spPr>
          <a:xfrm>
            <a:off x="7589520" y="0"/>
            <a:ext cx="336423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latin typeface="David" panose="020E0502060401010101" pitchFamily="34" charset="-79"/>
                <a:cs typeface="David" panose="020E0502060401010101" pitchFamily="34" charset="-79"/>
              </a:rPr>
              <a:t>תקן 21</a:t>
            </a:r>
          </a:p>
        </p:txBody>
      </p:sp>
    </p:spTree>
    <p:extLst>
      <p:ext uri="{BB962C8B-B14F-4D97-AF65-F5344CB8AC3E}">
        <p14:creationId xmlns:p14="http://schemas.microsoft.com/office/powerpoint/2010/main" val="320531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A64B4A23-8622-BCD6-5FC0-9F3011A41D90}"/>
              </a:ext>
            </a:extLst>
          </p:cNvPr>
          <p:cNvSpPr>
            <a:spLocks noGrp="1"/>
          </p:cNvSpPr>
          <p:nvPr>
            <p:ph idx="1"/>
          </p:nvPr>
        </p:nvSpPr>
        <p:spPr>
          <a:xfrm>
            <a:off x="301565" y="1224950"/>
            <a:ext cx="11588870" cy="5339751"/>
          </a:xfrm>
        </p:spPr>
        <p:txBody>
          <a:bodyPr>
            <a:normAutofit/>
          </a:bodyPr>
          <a:lstStyle/>
          <a:p>
            <a:pPr indent="0" algn="just" rtl="1">
              <a:lnSpc>
                <a:spcPct val="110000"/>
              </a:lnSpc>
              <a:buNone/>
            </a:pPr>
            <a:r>
              <a:rPr lang="he-IL" sz="3200" kern="100" dirty="0">
                <a:effectLst/>
                <a:latin typeface="David" panose="020E0502060401010101" pitchFamily="34" charset="-79"/>
                <a:ea typeface="Calibri" panose="020F0502020204030204" pitchFamily="34" charset="0"/>
                <a:cs typeface="David" panose="020E0502060401010101" pitchFamily="34" charset="-79"/>
              </a:rPr>
              <a:t>מגדיר כללים ראשוניים לליווי בנקאי של פרויקטים בתחום הבנייה. הכללים מתעדכנים בהתאם לתנאים הכלכליים והתפתחות הענף. </a:t>
            </a:r>
            <a:endParaRPr lang="en-US" sz="3200" kern="100" dirty="0">
              <a:effectLst/>
              <a:latin typeface="David" panose="020E0502060401010101" pitchFamily="34" charset="-79"/>
              <a:ea typeface="Calibri" panose="020F0502020204030204" pitchFamily="34" charset="0"/>
              <a:cs typeface="David" panose="020E0502060401010101" pitchFamily="34" charset="-79"/>
            </a:endParaRPr>
          </a:p>
          <a:p>
            <a:pPr marL="514350" indent="-285750" algn="just" rtl="1">
              <a:lnSpc>
                <a:spcPct val="110000"/>
              </a:lnSpc>
              <a:buFont typeface="Wingdings" panose="05000000000000000000" pitchFamily="2" charset="2"/>
              <a:buChar char="ü"/>
            </a:pPr>
            <a:r>
              <a:rPr lang="he-IL" sz="3200" kern="100" dirty="0">
                <a:effectLst/>
                <a:latin typeface="David" panose="020E0502060401010101" pitchFamily="34" charset="-79"/>
                <a:ea typeface="Calibri" panose="020F0502020204030204" pitchFamily="34" charset="0"/>
                <a:cs typeface="David" panose="020E0502060401010101" pitchFamily="34" charset="-79"/>
              </a:rPr>
              <a:t>דו"ח אפס הינו דו"ח חשוב לכל הגורמים הרלוונטיים הקשורים בעסקה, אשר יש לבצעו באופן המקצועי ביותר, על-ידי שמאי מקרקעין מוסמך ומקובל על-ידי גוף המימון. </a:t>
            </a:r>
            <a:endParaRPr lang="en-US" sz="3200" kern="100" dirty="0">
              <a:effectLst/>
              <a:latin typeface="David" panose="020E0502060401010101" pitchFamily="34" charset="-79"/>
              <a:ea typeface="Calibri" panose="020F0502020204030204" pitchFamily="34" charset="0"/>
              <a:cs typeface="David" panose="020E0502060401010101" pitchFamily="34" charset="-79"/>
            </a:endParaRPr>
          </a:p>
          <a:p>
            <a:pPr marL="514350" indent="-285750" algn="just" rtl="1">
              <a:lnSpc>
                <a:spcPct val="110000"/>
              </a:lnSpc>
              <a:spcAft>
                <a:spcPts val="800"/>
              </a:spcAft>
              <a:buFont typeface="Wingdings" panose="05000000000000000000" pitchFamily="2" charset="2"/>
              <a:buChar char="ü"/>
            </a:pPr>
            <a:r>
              <a:rPr lang="he-IL" sz="3200" kern="100" dirty="0">
                <a:effectLst/>
                <a:latin typeface="David" panose="020E0502060401010101" pitchFamily="34" charset="-79"/>
                <a:ea typeface="Calibri" panose="020F0502020204030204" pitchFamily="34" charset="0"/>
                <a:cs typeface="David" panose="020E0502060401010101" pitchFamily="34" charset="-79"/>
              </a:rPr>
              <a:t>דו"ח אפס הוא דלת הכניסה לבנקים וחברות מימון. דו"ח אפס הינו הניתוח המקצועי והכוללני ביותר בשלב בו הוא נכתב, באשר להיתכנות הכלכלית של הפרויקט. </a:t>
            </a:r>
            <a:endParaRPr lang="en-US" sz="3200" kern="1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2" name="כותרת 1">
            <a:extLst>
              <a:ext uri="{FF2B5EF4-FFF2-40B4-BE49-F238E27FC236}">
                <a16:creationId xmlns:a16="http://schemas.microsoft.com/office/drawing/2014/main" id="{70B68E65-D7E8-2825-3EBE-923CAF1B402F}"/>
              </a:ext>
            </a:extLst>
          </p:cNvPr>
          <p:cNvSpPr>
            <a:spLocks noGrp="1"/>
          </p:cNvSpPr>
          <p:nvPr>
            <p:ph type="title"/>
          </p:nvPr>
        </p:nvSpPr>
        <p:spPr>
          <a:xfrm>
            <a:off x="0" y="1"/>
            <a:ext cx="12192000" cy="1423358"/>
          </a:xfrm>
        </p:spPr>
        <p:txBody>
          <a:bodyPr>
            <a:normAutofit fontScale="90000"/>
          </a:bodyPr>
          <a:lstStyle/>
          <a:p>
            <a:pPr algn="ctr"/>
            <a:r>
              <a:rPr lang="he-IL" sz="4800" b="1" dirty="0">
                <a:latin typeface="David" panose="020E0502060401010101" pitchFamily="34" charset="-79"/>
                <a:cs typeface="David" panose="020E0502060401010101" pitchFamily="34" charset="-79"/>
              </a:rPr>
              <a:t>חוק המכר (דירות) (הבטחת השקעות של רוכשי דירות)</a:t>
            </a:r>
          </a:p>
        </p:txBody>
      </p:sp>
    </p:spTree>
    <p:extLst>
      <p:ext uri="{BB962C8B-B14F-4D97-AF65-F5344CB8AC3E}">
        <p14:creationId xmlns:p14="http://schemas.microsoft.com/office/powerpoint/2010/main" val="201311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4AE79D-AEA8-BDA9-93A9-FF4514C2BD18}"/>
              </a:ext>
            </a:extLst>
          </p:cNvPr>
          <p:cNvSpPr>
            <a:spLocks noGrp="1"/>
          </p:cNvSpPr>
          <p:nvPr>
            <p:ph type="title"/>
          </p:nvPr>
        </p:nvSpPr>
        <p:spPr>
          <a:xfrm>
            <a:off x="838200" y="160337"/>
            <a:ext cx="10515600" cy="1325563"/>
          </a:xfrm>
        </p:spPr>
        <p:txBody>
          <a:bodyPr>
            <a:normAutofit/>
          </a:bodyPr>
          <a:lstStyle/>
          <a:p>
            <a:pPr algn="ctr">
              <a:lnSpc>
                <a:spcPct val="100000"/>
              </a:lnSpc>
            </a:pPr>
            <a:r>
              <a:rPr lang="he-IL" sz="4800" b="1" dirty="0">
                <a:latin typeface="David" panose="020E0502060401010101" pitchFamily="34" charset="-79"/>
                <a:cs typeface="David" panose="020E0502060401010101" pitchFamily="34" charset="-79"/>
              </a:rPr>
              <a:t>רגולציה המשפיעה על מימון בענף הנדל"ן</a:t>
            </a:r>
          </a:p>
        </p:txBody>
      </p:sp>
      <p:sp>
        <p:nvSpPr>
          <p:cNvPr id="3" name="מציין מיקום תוכן 2">
            <a:extLst>
              <a:ext uri="{FF2B5EF4-FFF2-40B4-BE49-F238E27FC236}">
                <a16:creationId xmlns:a16="http://schemas.microsoft.com/office/drawing/2014/main" id="{97858EFD-54E3-C630-87CB-E7D57ED178EE}"/>
              </a:ext>
            </a:extLst>
          </p:cNvPr>
          <p:cNvSpPr>
            <a:spLocks noGrp="1"/>
          </p:cNvSpPr>
          <p:nvPr>
            <p:ph idx="1"/>
          </p:nvPr>
        </p:nvSpPr>
        <p:spPr>
          <a:xfrm>
            <a:off x="560070" y="1485900"/>
            <a:ext cx="11071860" cy="5372100"/>
          </a:xfrm>
        </p:spPr>
        <p:txBody>
          <a:bodyPr>
            <a:normAutofit fontScale="77500" lnSpcReduction="20000"/>
          </a:bodyPr>
          <a:lstStyle/>
          <a:p>
            <a:pPr lvl="0" algn="just" rtl="1">
              <a:lnSpc>
                <a:spcPct val="120000"/>
              </a:lnSpc>
              <a:buFont typeface="Wingdings" panose="05000000000000000000" pitchFamily="2" charset="2"/>
              <a:buChar char="ü"/>
            </a:pPr>
            <a:r>
              <a:rPr lang="he-IL" sz="4100" kern="100" dirty="0">
                <a:effectLst/>
                <a:latin typeface="David" panose="020E0502060401010101" pitchFamily="34" charset="-79"/>
                <a:ea typeface="Calibri" panose="020F0502020204030204" pitchFamily="34" charset="0"/>
                <a:cs typeface="David" panose="020E0502060401010101" pitchFamily="34" charset="-79"/>
              </a:rPr>
              <a:t>מדינת ישראל מפקחת על המוסדות הפיננסיים כדי להבטיח את היציבות שלהם מול הסיכונים המובנים בפעילותם. בין היתר הרגולציה כוללת מגבלה על חבות של לווה/קבוצת לווים, יחס הון מזערי, דרישת הקצאת הון מול אשראי והתחייבויות עתידיות, מגבלה ענפית, מגבלת יחס אשראי לשווי בטוחה, דרישות פיזור תיק אשראי והוראות מדיניות אשראי ומידת הסיכון.</a:t>
            </a:r>
            <a:endParaRPr lang="en-US" sz="4100" kern="100" dirty="0">
              <a:effectLst/>
              <a:latin typeface="David" panose="020E0502060401010101" pitchFamily="34" charset="-79"/>
              <a:ea typeface="Calibri" panose="020F0502020204030204" pitchFamily="34" charset="0"/>
              <a:cs typeface="David" panose="020E0502060401010101" pitchFamily="34" charset="-79"/>
            </a:endParaRPr>
          </a:p>
          <a:p>
            <a:pPr lvl="0" algn="just" rtl="1">
              <a:lnSpc>
                <a:spcPct val="120000"/>
              </a:lnSpc>
              <a:spcAft>
                <a:spcPts val="800"/>
              </a:spcAft>
              <a:buFont typeface="Wingdings" panose="05000000000000000000" pitchFamily="2" charset="2"/>
              <a:buChar char="ü"/>
            </a:pPr>
            <a:r>
              <a:rPr lang="he-IL" sz="4100" kern="100" dirty="0">
                <a:effectLst/>
                <a:latin typeface="David" panose="020E0502060401010101" pitchFamily="34" charset="-79"/>
                <a:ea typeface="Calibri" panose="020F0502020204030204" pitchFamily="34" charset="0"/>
                <a:cs typeface="David" panose="020E0502060401010101" pitchFamily="34" charset="-79"/>
              </a:rPr>
              <a:t>בפרויקט בנייה יש סיכונים מכל הצדדים: מבחינת היזם – סיכונים לכשל במכירה, כשל בביצוע וכשל תזרימי. מבחינת הרוכשים – תלות עצומה ביזם, עיכוב באכלוס, קבלת דירה פגומה, והפסד כספי כתוצאה מכל הכשלים הללו.</a:t>
            </a:r>
            <a:endParaRPr lang="en-US" sz="4100" kern="100" dirty="0">
              <a:effectLst/>
              <a:latin typeface="David" panose="020E0502060401010101" pitchFamily="34" charset="-79"/>
              <a:ea typeface="Calibri" panose="020F0502020204030204" pitchFamily="34" charset="0"/>
              <a:cs typeface="David" panose="020E0502060401010101" pitchFamily="34" charset="-79"/>
            </a:endParaRPr>
          </a:p>
          <a:p>
            <a:pPr marL="0" indent="0">
              <a:buNone/>
            </a:pPr>
            <a:endParaRPr lang="he-IL" dirty="0"/>
          </a:p>
        </p:txBody>
      </p:sp>
    </p:spTree>
    <p:extLst>
      <p:ext uri="{BB962C8B-B14F-4D97-AF65-F5344CB8AC3E}">
        <p14:creationId xmlns:p14="http://schemas.microsoft.com/office/powerpoint/2010/main" val="163213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2BC49D-D8D3-D436-EDC9-3E430A2C1B7C}"/>
              </a:ext>
            </a:extLst>
          </p:cNvPr>
          <p:cNvSpPr>
            <a:spLocks noGrp="1"/>
          </p:cNvSpPr>
          <p:nvPr>
            <p:ph type="title"/>
          </p:nvPr>
        </p:nvSpPr>
        <p:spPr>
          <a:xfrm>
            <a:off x="3463290" y="1005204"/>
            <a:ext cx="6431280" cy="4161155"/>
          </a:xfrm>
        </p:spPr>
        <p:txBody>
          <a:bodyPr>
            <a:noAutofit/>
          </a:bodyPr>
          <a:lstStyle/>
          <a:p>
            <a:r>
              <a:rPr lang="he-IL" sz="15000" b="1" dirty="0">
                <a:solidFill>
                  <a:schemeClr val="accent6">
                    <a:lumMod val="75000"/>
                  </a:schemeClr>
                </a:solidFill>
                <a:latin typeface="David" panose="020E0502060401010101" pitchFamily="34" charset="-79"/>
                <a:cs typeface="David" panose="020E0502060401010101" pitchFamily="34" charset="-79"/>
              </a:rPr>
              <a:t>שאלות</a:t>
            </a:r>
          </a:p>
        </p:txBody>
      </p:sp>
      <p:pic>
        <p:nvPicPr>
          <p:cNvPr id="5" name="גרפיקה 4" descr="עזרה עם מילוי מלא">
            <a:extLst>
              <a:ext uri="{FF2B5EF4-FFF2-40B4-BE49-F238E27FC236}">
                <a16:creationId xmlns:a16="http://schemas.microsoft.com/office/drawing/2014/main" id="{59D8A898-5BFB-6E92-3C27-12D9FDA162A7}"/>
              </a:ext>
            </a:extLst>
          </p:cNvPr>
          <p:cNvPicPr>
            <a:picLocks noChangeAspect="1"/>
          </p:cNvPicPr>
          <p:nvPr/>
        </p:nvPicPr>
        <p:blipFill>
          <a:blip r:embed="rId2">
            <a:duotone>
              <a:schemeClr val="accent6">
                <a:shade val="45000"/>
                <a:satMod val="135000"/>
              </a:schemeClr>
              <a:prstClr val="white"/>
            </a:duotone>
            <a:alphaModFix amt="66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5020" y="1439862"/>
            <a:ext cx="2796540" cy="2796540"/>
          </a:xfrm>
          <a:prstGeom prst="rect">
            <a:avLst/>
          </a:prstGeom>
          <a:effectLst>
            <a:outerShdw blurRad="50800" dist="50800" dir="5400000" algn="ctr" rotWithShape="0">
              <a:srgbClr val="000000"/>
            </a:outerShdw>
            <a:reflection stA="81000" endPos="65000" dist="50800" dir="5400000" sy="-100000" algn="bl" rotWithShape="0"/>
          </a:effectLst>
          <a:scene3d>
            <a:camera prst="orthographicFront">
              <a:rot lat="21299996" lon="21299992" rev="21599996"/>
            </a:camera>
            <a:lightRig rig="threePt" dir="t"/>
          </a:scene3d>
        </p:spPr>
      </p:pic>
      <p:pic>
        <p:nvPicPr>
          <p:cNvPr id="7" name="גרפיקה 6" descr="סימן שאלה עם מילוי מלא">
            <a:extLst>
              <a:ext uri="{FF2B5EF4-FFF2-40B4-BE49-F238E27FC236}">
                <a16:creationId xmlns:a16="http://schemas.microsoft.com/office/drawing/2014/main" id="{CB872D3E-7DFB-6FD1-0DBC-0C26FA9579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950" y="-259558"/>
            <a:ext cx="914400" cy="914400"/>
          </a:xfrm>
          <a:prstGeom prst="rect">
            <a:avLst/>
          </a:prstGeom>
        </p:spPr>
      </p:pic>
      <p:pic>
        <p:nvPicPr>
          <p:cNvPr id="8" name="גרפיקה 7" descr="סימן שאלה עם מילוי מלא">
            <a:extLst>
              <a:ext uri="{FF2B5EF4-FFF2-40B4-BE49-F238E27FC236}">
                <a16:creationId xmlns:a16="http://schemas.microsoft.com/office/drawing/2014/main" id="{DB655D36-9B73-4CD7-3039-56BE1EB10A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1923732"/>
            <a:ext cx="914400" cy="914400"/>
          </a:xfrm>
          <a:prstGeom prst="rect">
            <a:avLst/>
          </a:prstGeom>
        </p:spPr>
      </p:pic>
      <p:pic>
        <p:nvPicPr>
          <p:cNvPr id="9" name="גרפיקה 8" descr="סימן שאלה עם מילוי מלא">
            <a:extLst>
              <a:ext uri="{FF2B5EF4-FFF2-40B4-BE49-F238E27FC236}">
                <a16:creationId xmlns:a16="http://schemas.microsoft.com/office/drawing/2014/main" id="{687C40F6-9D27-9822-B984-88543086C7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5445" y="0"/>
            <a:ext cx="914400" cy="914400"/>
          </a:xfrm>
          <a:prstGeom prst="rect">
            <a:avLst/>
          </a:prstGeom>
        </p:spPr>
      </p:pic>
      <p:pic>
        <p:nvPicPr>
          <p:cNvPr id="10" name="גרפיקה 9" descr="סימן שאלה עם מילוי מלא">
            <a:extLst>
              <a:ext uri="{FF2B5EF4-FFF2-40B4-BE49-F238E27FC236}">
                <a16:creationId xmlns:a16="http://schemas.microsoft.com/office/drawing/2014/main" id="{6B444949-95B0-88C3-8A22-C4A6A42020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8110" y="594992"/>
            <a:ext cx="914400" cy="914400"/>
          </a:xfrm>
          <a:prstGeom prst="rect">
            <a:avLst/>
          </a:prstGeom>
        </p:spPr>
      </p:pic>
      <p:pic>
        <p:nvPicPr>
          <p:cNvPr id="11" name="גרפיקה 10" descr="סימן שאלה עם מילוי מלא">
            <a:extLst>
              <a:ext uri="{FF2B5EF4-FFF2-40B4-BE49-F238E27FC236}">
                <a16:creationId xmlns:a16="http://schemas.microsoft.com/office/drawing/2014/main" id="{CCEC192C-46E6-F46C-B728-3F3A43B95D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8300" y="654842"/>
            <a:ext cx="914400" cy="914400"/>
          </a:xfrm>
          <a:prstGeom prst="rect">
            <a:avLst/>
          </a:prstGeom>
        </p:spPr>
      </p:pic>
      <p:pic>
        <p:nvPicPr>
          <p:cNvPr id="12" name="גרפיקה 11" descr="סימן שאלה עם מילוי מלא">
            <a:extLst>
              <a:ext uri="{FF2B5EF4-FFF2-40B4-BE49-F238E27FC236}">
                <a16:creationId xmlns:a16="http://schemas.microsoft.com/office/drawing/2014/main" id="{DE236328-F1D4-7662-21B1-EAF24A84D7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54740" y="83974"/>
            <a:ext cx="914400" cy="914400"/>
          </a:xfrm>
          <a:prstGeom prst="rect">
            <a:avLst/>
          </a:prstGeom>
        </p:spPr>
      </p:pic>
      <p:pic>
        <p:nvPicPr>
          <p:cNvPr id="13" name="גרפיקה 12" descr="סימן שאלה עם מילוי מלא">
            <a:extLst>
              <a:ext uri="{FF2B5EF4-FFF2-40B4-BE49-F238E27FC236}">
                <a16:creationId xmlns:a16="http://schemas.microsoft.com/office/drawing/2014/main" id="{CA8A586D-981D-79A9-DC21-D6B6747606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3430" y="1569242"/>
            <a:ext cx="914400" cy="914400"/>
          </a:xfrm>
          <a:prstGeom prst="rect">
            <a:avLst/>
          </a:prstGeom>
        </p:spPr>
      </p:pic>
      <p:pic>
        <p:nvPicPr>
          <p:cNvPr id="14" name="גרפיקה 13" descr="סימן שאלה עם מילוי מלא">
            <a:extLst>
              <a:ext uri="{FF2B5EF4-FFF2-40B4-BE49-F238E27FC236}">
                <a16:creationId xmlns:a16="http://schemas.microsoft.com/office/drawing/2014/main" id="{002A2FC9-5F14-1DDD-80E6-4EDE308F96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3200" y="1112042"/>
            <a:ext cx="914400" cy="914400"/>
          </a:xfrm>
          <a:prstGeom prst="rect">
            <a:avLst/>
          </a:prstGeom>
        </p:spPr>
      </p:pic>
      <p:pic>
        <p:nvPicPr>
          <p:cNvPr id="15" name="גרפיקה 14" descr="סימן שאלה עם מילוי מלא">
            <a:extLst>
              <a:ext uri="{FF2B5EF4-FFF2-40B4-BE49-F238E27FC236}">
                <a16:creationId xmlns:a16="http://schemas.microsoft.com/office/drawing/2014/main" id="{5E9A36F2-21E0-65A5-2936-7D814E4489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580" y="-313216"/>
            <a:ext cx="914400" cy="914400"/>
          </a:xfrm>
          <a:prstGeom prst="rect">
            <a:avLst/>
          </a:prstGeom>
        </p:spPr>
      </p:pic>
      <p:pic>
        <p:nvPicPr>
          <p:cNvPr id="16" name="גרפיקה 15" descr="סימן שאלה עם מילוי מלא">
            <a:extLst>
              <a:ext uri="{FF2B5EF4-FFF2-40B4-BE49-F238E27FC236}">
                <a16:creationId xmlns:a16="http://schemas.microsoft.com/office/drawing/2014/main" id="{0362B261-2EE4-EECF-69F1-8E2B99B116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0" y="1112042"/>
            <a:ext cx="914400" cy="914400"/>
          </a:xfrm>
          <a:prstGeom prst="rect">
            <a:avLst/>
          </a:prstGeom>
        </p:spPr>
      </p:pic>
      <p:pic>
        <p:nvPicPr>
          <p:cNvPr id="17" name="גרפיקה 16" descr="סימן שאלה עם מילוי מלא">
            <a:extLst>
              <a:ext uri="{FF2B5EF4-FFF2-40B4-BE49-F238E27FC236}">
                <a16:creationId xmlns:a16="http://schemas.microsoft.com/office/drawing/2014/main" id="{9A8D238D-28FD-7D0A-5428-CEDE4D975E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370" y="2380932"/>
            <a:ext cx="914400" cy="914400"/>
          </a:xfrm>
          <a:prstGeom prst="rect">
            <a:avLst/>
          </a:prstGeom>
        </p:spPr>
      </p:pic>
      <p:pic>
        <p:nvPicPr>
          <p:cNvPr id="18" name="גרפיקה 17" descr="סימן שאלה עם מילוי מלא">
            <a:extLst>
              <a:ext uri="{FF2B5EF4-FFF2-40B4-BE49-F238E27FC236}">
                <a16:creationId xmlns:a16="http://schemas.microsoft.com/office/drawing/2014/main" id="{DEE8FC40-89C7-C332-C066-C684671208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1780" y="2338704"/>
            <a:ext cx="914400" cy="914400"/>
          </a:xfrm>
          <a:prstGeom prst="rect">
            <a:avLst/>
          </a:prstGeom>
        </p:spPr>
      </p:pic>
      <p:pic>
        <p:nvPicPr>
          <p:cNvPr id="19" name="גרפיקה 18" descr="סימן שאלה עם מילוי מלא">
            <a:extLst>
              <a:ext uri="{FF2B5EF4-FFF2-40B4-BE49-F238E27FC236}">
                <a16:creationId xmlns:a16="http://schemas.microsoft.com/office/drawing/2014/main" id="{33147F35-D0E1-9657-5D93-68EF025E58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17420" y="90804"/>
            <a:ext cx="914400" cy="914400"/>
          </a:xfrm>
          <a:prstGeom prst="rect">
            <a:avLst/>
          </a:prstGeom>
        </p:spPr>
      </p:pic>
      <p:pic>
        <p:nvPicPr>
          <p:cNvPr id="20" name="גרפיקה 19" descr="סימן שאלה עם מילוי מלא">
            <a:extLst>
              <a:ext uri="{FF2B5EF4-FFF2-40B4-BE49-F238E27FC236}">
                <a16:creationId xmlns:a16="http://schemas.microsoft.com/office/drawing/2014/main" id="{B07CCF50-A644-6E2F-C609-B6CE13BA8E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8065" y="1569242"/>
            <a:ext cx="914400" cy="914400"/>
          </a:xfrm>
          <a:prstGeom prst="rect">
            <a:avLst/>
          </a:prstGeom>
        </p:spPr>
      </p:pic>
      <p:pic>
        <p:nvPicPr>
          <p:cNvPr id="21" name="גרפיקה 20" descr="סימן שאלה עם מילוי מלא">
            <a:extLst>
              <a:ext uri="{FF2B5EF4-FFF2-40B4-BE49-F238E27FC236}">
                <a16:creationId xmlns:a16="http://schemas.microsoft.com/office/drawing/2014/main" id="{AEDE4091-5842-1E0C-05B4-59DDCE1E46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4865" y="1473834"/>
            <a:ext cx="914400" cy="914400"/>
          </a:xfrm>
          <a:prstGeom prst="rect">
            <a:avLst/>
          </a:prstGeom>
        </p:spPr>
      </p:pic>
    </p:spTree>
    <p:extLst>
      <p:ext uri="{BB962C8B-B14F-4D97-AF65-F5344CB8AC3E}">
        <p14:creationId xmlns:p14="http://schemas.microsoft.com/office/powerpoint/2010/main" val="133985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4" name="מודל תלת-ממד 3" descr="Piggy Bank Money Box">
                <a:extLst>
                  <a:ext uri="{FF2B5EF4-FFF2-40B4-BE49-F238E27FC236}">
                    <a16:creationId xmlns:a16="http://schemas.microsoft.com/office/drawing/2014/main" id="{1BDB69C2-8505-715A-F434-9A90B7ABED6A}"/>
                  </a:ext>
                </a:extLst>
              </p:cNvPr>
              <p:cNvGraphicFramePr>
                <a:graphicFrameLocks noChangeAspect="1"/>
              </p:cNvGraphicFramePr>
              <p:nvPr>
                <p:extLst>
                  <p:ext uri="{D42A27DB-BD31-4B8C-83A1-F6EECF244321}">
                    <p14:modId xmlns:p14="http://schemas.microsoft.com/office/powerpoint/2010/main" val="759306520"/>
                  </p:ext>
                </p:extLst>
              </p:nvPr>
            </p:nvGraphicFramePr>
            <p:xfrm>
              <a:off x="108039" y="4575405"/>
              <a:ext cx="2242372" cy="2282594"/>
            </p:xfrm>
            <a:graphic>
              <a:graphicData uri="http://schemas.microsoft.com/office/drawing/2017/model3d">
                <am3d:model3d r:embed="rId2">
                  <am3d:spPr>
                    <a:xfrm>
                      <a:off x="0" y="0"/>
                      <a:ext cx="2242372" cy="2282594"/>
                    </a:xfrm>
                    <a:prstGeom prst="rect">
                      <a:avLst/>
                    </a:prstGeom>
                    <a:noFill/>
                  </am3d:spPr>
                  <am3d:camera>
                    <am3d:pos x="0" y="0" z="66594559"/>
                    <am3d:up dx="0" dy="36000000" dz="0"/>
                    <am3d:lookAt x="0" y="0" z="0"/>
                    <am3d:perspective fov="2700000"/>
                  </am3d:camera>
                  <am3d:trans>
                    <am3d:meterPerModelUnit n="5886366" d="1000000"/>
                    <am3d:preTrans dx="1210897" dy="1313110" dz="-30000"/>
                    <am3d:scale>
                      <am3d:sx n="1000000" d="1000000"/>
                      <am3d:sy n="1000000" d="1000000"/>
                      <am3d:sz n="1000000" d="1000000"/>
                    </am3d:scale>
                    <am3d:rot ax="2371688" ay="2126041" az="1533952"/>
                    <am3d:postTrans dx="0" dy="0" dz="0"/>
                  </am3d:trans>
                  <am3d:raster rName="Office3DRenderer" rVer="16.0.8326">
                    <am3d:blip r:embed="rId3"/>
                  </am3d:raster>
                  <am3d:objViewport viewportSz="334847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מודל תלת-ממד 3" descr="Piggy Bank Money Box">
                <a:extLst>
                  <a:ext uri="{FF2B5EF4-FFF2-40B4-BE49-F238E27FC236}">
                    <a16:creationId xmlns:a16="http://schemas.microsoft.com/office/drawing/2014/main" id="{1BDB69C2-8505-715A-F434-9A90B7ABED6A}"/>
                  </a:ext>
                </a:extLst>
              </p:cNvPr>
              <p:cNvPicPr>
                <a:picLocks noGrp="1" noRot="1" noChangeAspect="1" noMove="1" noResize="1" noEditPoints="1" noAdjustHandles="1" noChangeArrowheads="1" noChangeShapeType="1" noCrop="1"/>
              </p:cNvPicPr>
              <p:nvPr/>
            </p:nvPicPr>
            <p:blipFill>
              <a:blip r:embed="rId3"/>
              <a:stretch>
                <a:fillRect/>
              </a:stretch>
            </p:blipFill>
            <p:spPr>
              <a:xfrm>
                <a:off x="108039" y="4575405"/>
                <a:ext cx="2242372" cy="2282594"/>
              </a:xfrm>
              <a:prstGeom prst="rect">
                <a:avLst/>
              </a:prstGeom>
              <a:noFill/>
            </p:spPr>
          </p:pic>
        </mc:Fallback>
      </mc:AlternateContent>
      <p:sp>
        <p:nvSpPr>
          <p:cNvPr id="2" name="כותרת 1">
            <a:extLst>
              <a:ext uri="{FF2B5EF4-FFF2-40B4-BE49-F238E27FC236}">
                <a16:creationId xmlns:a16="http://schemas.microsoft.com/office/drawing/2014/main" id="{3FB0EC09-C4E8-0F67-A87F-1A9430A1B93A}"/>
              </a:ext>
            </a:extLst>
          </p:cNvPr>
          <p:cNvSpPr>
            <a:spLocks noGrp="1"/>
          </p:cNvSpPr>
          <p:nvPr>
            <p:ph type="title"/>
          </p:nvPr>
        </p:nvSpPr>
        <p:spPr>
          <a:xfrm>
            <a:off x="0" y="1"/>
            <a:ext cx="12192000" cy="1185281"/>
          </a:xfrm>
        </p:spPr>
        <p:txBody>
          <a:bodyPr>
            <a:normAutofit/>
          </a:bodyPr>
          <a:lstStyle/>
          <a:p>
            <a:pPr algn="ctr"/>
            <a:r>
              <a:rPr lang="he-IL" sz="4800" b="1" dirty="0">
                <a:latin typeface="David" panose="020E0502060401010101" pitchFamily="34" charset="-79"/>
                <a:cs typeface="David" panose="020E0502060401010101" pitchFamily="34" charset="-79"/>
              </a:rPr>
              <a:t>פיקוח וניהול כספי הפרויקט ע"י הבנק המלווה </a:t>
            </a:r>
          </a:p>
        </p:txBody>
      </p:sp>
      <p:sp>
        <p:nvSpPr>
          <p:cNvPr id="3" name="מציין מיקום תוכן 2">
            <a:extLst>
              <a:ext uri="{FF2B5EF4-FFF2-40B4-BE49-F238E27FC236}">
                <a16:creationId xmlns:a16="http://schemas.microsoft.com/office/drawing/2014/main" id="{FBFA7CA5-E0E2-4E67-8C96-1A8423B3C414}"/>
              </a:ext>
            </a:extLst>
          </p:cNvPr>
          <p:cNvSpPr>
            <a:spLocks noGrp="1"/>
          </p:cNvSpPr>
          <p:nvPr>
            <p:ph idx="1"/>
          </p:nvPr>
        </p:nvSpPr>
        <p:spPr>
          <a:xfrm>
            <a:off x="1134334" y="1185282"/>
            <a:ext cx="10515600" cy="5348868"/>
          </a:xfrm>
        </p:spPr>
        <p:txBody>
          <a:bodyPr>
            <a:normAutofit/>
          </a:bodyPr>
          <a:lstStyle/>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הגורם המממן הינו </a:t>
            </a:r>
            <a:r>
              <a:rPr lang="he-IL" sz="2600" b="1" dirty="0">
                <a:latin typeface="David" panose="020E0502060401010101" pitchFamily="34" charset="-79"/>
                <a:cs typeface="David" panose="020E0502060401010101" pitchFamily="34" charset="-79"/>
              </a:rPr>
              <a:t>מעין שותף בפרויקט </a:t>
            </a:r>
            <a:r>
              <a:rPr lang="he-IL" sz="2600" dirty="0">
                <a:latin typeface="David" panose="020E0502060401010101" pitchFamily="34" charset="-79"/>
                <a:cs typeface="David" panose="020E0502060401010101" pitchFamily="34" charset="-79"/>
              </a:rPr>
              <a:t>ובעל אינטרס שהפרויקט יסתיים בהצלחה. לאור כך הגורם הממן בודק את היזם לרבות זהותו, ניסיון מקצועי, מאזן פיננסי ותזרים מזומנים. זאת באמצעות דו"חות תקופתיים שוטפים לפרויקט אשר מבוצעים על-ידי שמאי מקרקעין שמוסכם על הגורם המממן.</a:t>
            </a:r>
          </a:p>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כל אלו מהווים </a:t>
            </a:r>
            <a:r>
              <a:rPr lang="he-IL" sz="2600" b="1" dirty="0">
                <a:latin typeface="David" panose="020E0502060401010101" pitchFamily="34" charset="-79"/>
                <a:cs typeface="David" panose="020E0502060401010101" pitchFamily="34" charset="-79"/>
              </a:rPr>
              <a:t>בקרה נוספת ובלתי תלויה </a:t>
            </a:r>
            <a:r>
              <a:rPr lang="he-IL" sz="2600" dirty="0">
                <a:latin typeface="David" panose="020E0502060401010101" pitchFamily="34" charset="-79"/>
                <a:cs typeface="David" panose="020E0502060401010101" pitchFamily="34" charset="-79"/>
              </a:rPr>
              <a:t>של הגורם המממן, אשר נותן לדיירים (וגם לרוכשי הדירות) את ביטחון והשקט לגבי הגב הכלכלי של היזם וההיתכנות לביצוע והשלמת הפרויקט בפועל.</a:t>
            </a:r>
          </a:p>
          <a:p>
            <a:pPr>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הגורם הממן הינו </a:t>
            </a:r>
            <a:r>
              <a:rPr lang="he-IL" sz="2600" b="1" dirty="0">
                <a:latin typeface="David" panose="020E0502060401010101" pitchFamily="34" charset="-79"/>
                <a:cs typeface="David" panose="020E0502060401010101" pitchFamily="34" charset="-79"/>
              </a:rPr>
              <a:t>בעל השפעה על החלטות שמתקבלות </a:t>
            </a:r>
            <a:r>
              <a:rPr lang="he-IL" sz="2600" dirty="0">
                <a:latin typeface="David" panose="020E0502060401010101" pitchFamily="34" charset="-79"/>
                <a:cs typeface="David" panose="020E0502060401010101" pitchFamily="34" charset="-79"/>
              </a:rPr>
              <a:t>במהלך חיי הפרויקט. לאור כך, החלטות שהיזם מקבל במהלך ביצוע הפרויקט יידרשו לרוב אישור הגורם     המממן מראש. לדוגמה: שינוי חריג של מחירי הדירות ביחס לדו"ח אפס,                 מכירת מספר דירות לאותו רוכש, החלפת קבלן הביצוע ועוד.</a:t>
            </a:r>
          </a:p>
        </p:txBody>
      </p:sp>
    </p:spTree>
    <p:extLst>
      <p:ext uri="{BB962C8B-B14F-4D97-AF65-F5344CB8AC3E}">
        <p14:creationId xmlns:p14="http://schemas.microsoft.com/office/powerpoint/2010/main" val="143783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4" name="מודל תלת-ממד 3" descr="Piggy Bank Money Box">
                <a:extLst>
                  <a:ext uri="{FF2B5EF4-FFF2-40B4-BE49-F238E27FC236}">
                    <a16:creationId xmlns:a16="http://schemas.microsoft.com/office/drawing/2014/main" id="{1BDB69C2-8505-715A-F434-9A90B7ABED6A}"/>
                  </a:ext>
                </a:extLst>
              </p:cNvPr>
              <p:cNvGraphicFramePr>
                <a:graphicFrameLocks noChangeAspect="1"/>
              </p:cNvGraphicFramePr>
              <p:nvPr/>
            </p:nvGraphicFramePr>
            <p:xfrm>
              <a:off x="108039" y="4575405"/>
              <a:ext cx="2242372" cy="2282594"/>
            </p:xfrm>
            <a:graphic>
              <a:graphicData uri="http://schemas.microsoft.com/office/drawing/2017/model3d">
                <am3d:model3d r:embed="rId2">
                  <am3d:spPr>
                    <a:xfrm>
                      <a:off x="0" y="0"/>
                      <a:ext cx="2242372" cy="2282594"/>
                    </a:xfrm>
                    <a:prstGeom prst="rect">
                      <a:avLst/>
                    </a:prstGeom>
                    <a:noFill/>
                  </am3d:spPr>
                  <am3d:camera>
                    <am3d:pos x="0" y="0" z="66594559"/>
                    <am3d:up dx="0" dy="36000000" dz="0"/>
                    <am3d:lookAt x="0" y="0" z="0"/>
                    <am3d:perspective fov="2700000"/>
                  </am3d:camera>
                  <am3d:trans>
                    <am3d:meterPerModelUnit n="5886366" d="1000000"/>
                    <am3d:preTrans dx="1210897" dy="1313110" dz="-30000"/>
                    <am3d:scale>
                      <am3d:sx n="1000000" d="1000000"/>
                      <am3d:sy n="1000000" d="1000000"/>
                      <am3d:sz n="1000000" d="1000000"/>
                    </am3d:scale>
                    <am3d:rot ax="2371688" ay="2126041" az="1533952"/>
                    <am3d:postTrans dx="0" dy="0" dz="0"/>
                  </am3d:trans>
                  <am3d:raster rName="Office3DRenderer" rVer="16.0.8326">
                    <am3d:blip r:embed="rId3"/>
                  </am3d:raster>
                  <am3d:objViewport viewportSz="334847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מודל תלת-ממד 3" descr="Piggy Bank Money Box">
                <a:extLst>
                  <a:ext uri="{FF2B5EF4-FFF2-40B4-BE49-F238E27FC236}">
                    <a16:creationId xmlns:a16="http://schemas.microsoft.com/office/drawing/2014/main" id="{1BDB69C2-8505-715A-F434-9A90B7ABED6A}"/>
                  </a:ext>
                </a:extLst>
              </p:cNvPr>
              <p:cNvPicPr>
                <a:picLocks noGrp="1" noRot="1" noChangeAspect="1" noMove="1" noResize="1" noEditPoints="1" noAdjustHandles="1" noChangeArrowheads="1" noChangeShapeType="1" noCrop="1"/>
              </p:cNvPicPr>
              <p:nvPr/>
            </p:nvPicPr>
            <p:blipFill>
              <a:blip r:embed="rId3"/>
              <a:stretch>
                <a:fillRect/>
              </a:stretch>
            </p:blipFill>
            <p:spPr>
              <a:xfrm>
                <a:off x="108039" y="4575405"/>
                <a:ext cx="2242372" cy="2282594"/>
              </a:xfrm>
              <a:prstGeom prst="rect">
                <a:avLst/>
              </a:prstGeom>
              <a:noFill/>
            </p:spPr>
          </p:pic>
        </mc:Fallback>
      </mc:AlternateContent>
      <p:sp>
        <p:nvSpPr>
          <p:cNvPr id="2" name="כותרת 1">
            <a:extLst>
              <a:ext uri="{FF2B5EF4-FFF2-40B4-BE49-F238E27FC236}">
                <a16:creationId xmlns:a16="http://schemas.microsoft.com/office/drawing/2014/main" id="{3FB0EC09-C4E8-0F67-A87F-1A9430A1B93A}"/>
              </a:ext>
            </a:extLst>
          </p:cNvPr>
          <p:cNvSpPr>
            <a:spLocks noGrp="1"/>
          </p:cNvSpPr>
          <p:nvPr>
            <p:ph type="title"/>
          </p:nvPr>
        </p:nvSpPr>
        <p:spPr>
          <a:xfrm>
            <a:off x="0" y="1"/>
            <a:ext cx="12192000" cy="1185281"/>
          </a:xfrm>
        </p:spPr>
        <p:txBody>
          <a:bodyPr>
            <a:normAutofit/>
          </a:bodyPr>
          <a:lstStyle/>
          <a:p>
            <a:pPr algn="ctr"/>
            <a:r>
              <a:rPr lang="he-IL" sz="4800" b="1" dirty="0">
                <a:latin typeface="David" panose="020E0502060401010101" pitchFamily="34" charset="-79"/>
                <a:cs typeface="David" panose="020E0502060401010101" pitchFamily="34" charset="-79"/>
              </a:rPr>
              <a:t>פיקוח וניהול כספי הפרויקט ע"י הבנק המלווה </a:t>
            </a:r>
          </a:p>
        </p:txBody>
      </p:sp>
      <p:sp>
        <p:nvSpPr>
          <p:cNvPr id="3" name="מציין מיקום תוכן 2">
            <a:extLst>
              <a:ext uri="{FF2B5EF4-FFF2-40B4-BE49-F238E27FC236}">
                <a16:creationId xmlns:a16="http://schemas.microsoft.com/office/drawing/2014/main" id="{FBFA7CA5-E0E2-4E67-8C96-1A8423B3C414}"/>
              </a:ext>
            </a:extLst>
          </p:cNvPr>
          <p:cNvSpPr>
            <a:spLocks noGrp="1"/>
          </p:cNvSpPr>
          <p:nvPr>
            <p:ph idx="1"/>
          </p:nvPr>
        </p:nvSpPr>
        <p:spPr>
          <a:xfrm>
            <a:off x="1134334" y="1185282"/>
            <a:ext cx="10515600" cy="4815468"/>
          </a:xfrm>
        </p:spPr>
        <p:txBody>
          <a:bodyPr>
            <a:normAutofit/>
          </a:bodyPr>
          <a:lstStyle/>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מעבר לפיקוח הפיננסי ההדוק שמבצע הגורם המממן ושלל הבדיקות המקדמיות, הסכם הליווי מול היזם כולל גם דרישות והתחייבויות של היזם להעמיד מהונו העצמי סך של כ-30% מעלויות הפרויקט אשר מהווים מעין כרית ביטחון ומביאים לכך שגם היזם "נרטב" ונושא באופן ישיר בעלויות מימון הפרויקט.</a:t>
            </a:r>
          </a:p>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לטובת הפרויקט נפתח חשבון נפרד המשועבד לבנק המלווה ודרך חשבון זה עוברים כל הכספים הקשורים לפרויקט הרי שכל הכספים מופקדים לחשבון הליווי הסגור, המבוקר באופן תדיר על ידי הבנק. גם כספם של רוכשי הדירות, מופקד לחשבון זה ומשכך, כל הכספים בפרויקט אינם מועברים במישרין ליזם הפרויקט אלא רק בתום ההתחשבנות בין היזם לבנק המלווה.</a:t>
            </a:r>
          </a:p>
        </p:txBody>
      </p:sp>
    </p:spTree>
    <p:extLst>
      <p:ext uri="{BB962C8B-B14F-4D97-AF65-F5344CB8AC3E}">
        <p14:creationId xmlns:p14="http://schemas.microsoft.com/office/powerpoint/2010/main" val="172288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A8F5ED-4FD7-6168-1664-6BFD7465F947}"/>
              </a:ext>
            </a:extLst>
          </p:cNvPr>
          <p:cNvSpPr>
            <a:spLocks noGrp="1"/>
          </p:cNvSpPr>
          <p:nvPr>
            <p:ph type="title"/>
          </p:nvPr>
        </p:nvSpPr>
        <p:spPr>
          <a:xfrm>
            <a:off x="0" y="1"/>
            <a:ext cx="12192000" cy="1570007"/>
          </a:xfrm>
        </p:spPr>
        <p:txBody>
          <a:bodyPr>
            <a:normAutofit/>
          </a:bodyPr>
          <a:lstStyle/>
          <a:p>
            <a:pPr algn="ctr"/>
            <a:r>
              <a:rPr lang="he-IL" sz="4800" b="1" dirty="0">
                <a:latin typeface="David" panose="020E0502060401010101" pitchFamily="34" charset="-79"/>
                <a:cs typeface="David" panose="020E0502060401010101" pitchFamily="34" charset="-79"/>
              </a:rPr>
              <a:t>חשבון ליווי סגור ופיקוח פיננסי במהלך הפרויקט</a:t>
            </a:r>
          </a:p>
        </p:txBody>
      </p:sp>
      <p:sp>
        <p:nvSpPr>
          <p:cNvPr id="4" name="מציין מיקום תוכן 3">
            <a:extLst>
              <a:ext uri="{FF2B5EF4-FFF2-40B4-BE49-F238E27FC236}">
                <a16:creationId xmlns:a16="http://schemas.microsoft.com/office/drawing/2014/main" id="{F34F4B56-0D14-CC94-7CAB-159F7529B553}"/>
              </a:ext>
            </a:extLst>
          </p:cNvPr>
          <p:cNvSpPr>
            <a:spLocks noGrp="1"/>
          </p:cNvSpPr>
          <p:nvPr>
            <p:ph idx="1"/>
          </p:nvPr>
        </p:nvSpPr>
        <p:spPr>
          <a:xfrm>
            <a:off x="1166004" y="1635844"/>
            <a:ext cx="10515600" cy="4351338"/>
          </a:xfrm>
        </p:spPr>
        <p:txBody>
          <a:bodyPr>
            <a:normAutofit/>
          </a:bodyPr>
          <a:lstStyle/>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חשבון בנק ע"ש הגורם היזמי המשועבד לגורם המממן.</a:t>
            </a:r>
          </a:p>
          <a:p>
            <a:pPr marL="0" indent="0" algn="just">
              <a:lnSpc>
                <a:spcPct val="100000"/>
              </a:lnSpc>
              <a:buNone/>
            </a:pPr>
            <a:endParaRPr lang="he-IL" sz="1300"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חשבון ליווי סגור הינו חשבון בנק מיוחד אשר באמצעותו הבנק המלווה </a:t>
            </a:r>
            <a:r>
              <a:rPr lang="he-IL" sz="2600" dirty="0">
                <a:effectLst/>
                <a:ea typeface="Calibri" panose="020F0502020204030204" pitchFamily="34" charset="0"/>
                <a:cs typeface="David" panose="020E0502060401010101" pitchFamily="34" charset="-79"/>
              </a:rPr>
              <a:t>שולט על ההוצאות </a:t>
            </a:r>
            <a:r>
              <a:rPr lang="he-IL" sz="2600" dirty="0">
                <a:ea typeface="Calibri" panose="020F0502020204030204" pitchFamily="34" charset="0"/>
                <a:cs typeface="David" panose="020E0502060401010101" pitchFamily="34" charset="-79"/>
              </a:rPr>
              <a:t>ב</a:t>
            </a:r>
            <a:r>
              <a:rPr lang="he-IL" sz="2600" dirty="0">
                <a:effectLst/>
                <a:ea typeface="Calibri" panose="020F0502020204030204" pitchFamily="34" charset="0"/>
                <a:cs typeface="David" panose="020E0502060401010101" pitchFamily="34" charset="-79"/>
              </a:rPr>
              <a:t>פרויקט בהתאם לשלבי התקדמות הבנייה בפועל (זאת באמצעות גורם שמאיי אשר מלווה את הפרויקט).</a:t>
            </a:r>
          </a:p>
          <a:p>
            <a:pPr marL="0" indent="0" algn="just">
              <a:lnSpc>
                <a:spcPct val="100000"/>
              </a:lnSpc>
              <a:buNone/>
            </a:pPr>
            <a:endParaRPr lang="he-IL" sz="1300"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ü"/>
            </a:pPr>
            <a:r>
              <a:rPr lang="he-IL" sz="2600" dirty="0">
                <a:latin typeface="David" panose="020E0502060401010101" pitchFamily="34" charset="-79"/>
                <a:cs typeface="David" panose="020E0502060401010101" pitchFamily="34" charset="-79"/>
              </a:rPr>
              <a:t>החשבון הסגור הינו החשבון אליו מופקדים כל התקבולים בפרויקט ובו מועמדות לגורם היזמי קו האשראי לבניית הפרויקט. </a:t>
            </a:r>
            <a:endParaRPr lang="he-IL" sz="2600" dirty="0">
              <a:latin typeface="David" panose="020E0502060401010101" pitchFamily="34" charset="-79"/>
              <a:ea typeface="Calibri" panose="020F0502020204030204" pitchFamily="34" charset="0"/>
              <a:cs typeface="David" panose="020E0502060401010101" pitchFamily="34" charset="-79"/>
            </a:endParaRPr>
          </a:p>
          <a:p>
            <a:pPr marL="0" indent="0" algn="just">
              <a:lnSpc>
                <a:spcPct val="100000"/>
              </a:lnSpc>
              <a:buNone/>
            </a:pPr>
            <a:endParaRPr lang="he-IL" sz="2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8809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A3F34C-9004-63DA-9233-95D09D83856E}"/>
              </a:ext>
            </a:extLst>
          </p:cNvPr>
          <p:cNvSpPr>
            <a:spLocks noGrp="1"/>
          </p:cNvSpPr>
          <p:nvPr>
            <p:ph type="title"/>
          </p:nvPr>
        </p:nvSpPr>
        <p:spPr>
          <a:xfrm>
            <a:off x="0" y="1"/>
            <a:ext cx="12192000" cy="1311214"/>
          </a:xfrm>
        </p:spPr>
        <p:txBody>
          <a:bodyPr>
            <a:normAutofit/>
          </a:bodyPr>
          <a:lstStyle/>
          <a:p>
            <a:pPr algn="ctr">
              <a:lnSpc>
                <a:spcPct val="100000"/>
              </a:lnSpc>
            </a:pPr>
            <a:r>
              <a:rPr lang="he-IL" sz="4800" b="1" dirty="0">
                <a:latin typeface="David" panose="020E0502060401010101" pitchFamily="34" charset="-79"/>
                <a:cs typeface="David" panose="020E0502060401010101" pitchFamily="34" charset="-79"/>
              </a:rPr>
              <a:t>יכולת פיננסית, ניסיון וידע היזם</a:t>
            </a:r>
            <a:endParaRPr lang="he-IL" sz="40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3257F924-83EE-6700-32EE-08AD35625944}"/>
              </a:ext>
            </a:extLst>
          </p:cNvPr>
          <p:cNvSpPr>
            <a:spLocks noGrp="1"/>
          </p:cNvSpPr>
          <p:nvPr>
            <p:ph idx="1"/>
          </p:nvPr>
        </p:nvSpPr>
        <p:spPr>
          <a:xfrm>
            <a:off x="1005840" y="1311215"/>
            <a:ext cx="10515600" cy="3017516"/>
          </a:xfrm>
        </p:spPr>
        <p:txBody>
          <a:bodyPr>
            <a:normAutofit lnSpcReduction="10000"/>
          </a:bodyPr>
          <a:lstStyle/>
          <a:p>
            <a:pPr algn="just">
              <a:lnSpc>
                <a:spcPct val="100000"/>
              </a:lnSpc>
              <a:buFont typeface="Wingdings" panose="05000000000000000000" pitchFamily="2" charset="2"/>
              <a:buChar char="ü"/>
            </a:pPr>
            <a:r>
              <a:rPr lang="he-IL" dirty="0">
                <a:latin typeface="David" panose="020E0502060401010101" pitchFamily="34" charset="-79"/>
                <a:cs typeface="David" panose="020E0502060401010101" pitchFamily="34" charset="-79"/>
              </a:rPr>
              <a:t>בדיקת הגורם המממן נעשית בסמוך לקבלת היתר בנייה שניתן לרוב כשנתיים לאחר אישור </a:t>
            </a:r>
            <a:r>
              <a:rPr lang="he-IL" dirty="0" err="1">
                <a:latin typeface="David" panose="020E0502060401010101" pitchFamily="34" charset="-79"/>
                <a:cs typeface="David" panose="020E0502060401010101" pitchFamily="34" charset="-79"/>
              </a:rPr>
              <a:t>התב"ע</a:t>
            </a:r>
            <a:r>
              <a:rPr lang="he-IL" dirty="0">
                <a:latin typeface="David" panose="020E0502060401010101" pitchFamily="34" charset="-79"/>
                <a:cs typeface="David" panose="020E0502060401010101" pitchFamily="34" charset="-79"/>
              </a:rPr>
              <a:t> או לחלופין כשנתיים לאחר חתימת הרוב המיוחס מבעלי הזכויות בפרויקט. כלומר הליווי הבנקאי ניתן בסמוך לתחילת ביצוע הפרויקט על מנת לצמצם את מרכיבי אי הוודאות ושינויים במצבו הפיננסי של היזם. </a:t>
            </a:r>
          </a:p>
          <a:p>
            <a:pPr algn="just">
              <a:lnSpc>
                <a:spcPct val="100000"/>
              </a:lnSpc>
              <a:buFont typeface="Wingdings" panose="05000000000000000000" pitchFamily="2" charset="2"/>
              <a:buChar char="ü"/>
            </a:pPr>
            <a:r>
              <a:rPr lang="he-IL" dirty="0">
                <a:latin typeface="David" panose="020E0502060401010101" pitchFamily="34" charset="-79"/>
                <a:cs typeface="David" panose="020E0502060401010101" pitchFamily="34" charset="-79"/>
              </a:rPr>
              <a:t>הבנק יבחן אם הניסיון והעבר התעסוקתי של היזם בתחום ובכלל, ואם לקבלן יכולת להעמיד הון עצמי לפרויקט. הבנק גם ידרוש ערבויות עבור האשראי שיוקנה ליזם, ולכן חייבת להיות ליזם יכולת פיננסית לקיים את הפרויקט.</a:t>
            </a:r>
          </a:p>
        </p:txBody>
      </p:sp>
      <p:sp>
        <p:nvSpPr>
          <p:cNvPr id="4" name="מלבן: פינות מעוגלות 3">
            <a:extLst>
              <a:ext uri="{FF2B5EF4-FFF2-40B4-BE49-F238E27FC236}">
                <a16:creationId xmlns:a16="http://schemas.microsoft.com/office/drawing/2014/main" id="{B8BB1E99-1650-4A04-714E-435AE8165F0D}"/>
              </a:ext>
            </a:extLst>
          </p:cNvPr>
          <p:cNvSpPr/>
          <p:nvPr/>
        </p:nvSpPr>
        <p:spPr>
          <a:xfrm>
            <a:off x="670560" y="4627207"/>
            <a:ext cx="10850880" cy="1669415"/>
          </a:xfrm>
          <a:prstGeom prst="round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accent6">
                    <a:lumMod val="50000"/>
                  </a:schemeClr>
                </a:solidFill>
                <a:latin typeface="David" panose="020E0502060401010101" pitchFamily="34" charset="-79"/>
                <a:cs typeface="David" panose="020E0502060401010101" pitchFamily="34" charset="-79"/>
              </a:rPr>
              <a:t>חשוב להדגיש </a:t>
            </a:r>
            <a:r>
              <a:rPr lang="he-IL" sz="3200" dirty="0">
                <a:solidFill>
                  <a:schemeClr val="accent6">
                    <a:lumMod val="50000"/>
                  </a:schemeClr>
                </a:solidFill>
                <a:latin typeface="David" panose="020E0502060401010101" pitchFamily="34" charset="-79"/>
                <a:cs typeface="David" panose="020E0502060401010101" pitchFamily="34" charset="-79"/>
              </a:rPr>
              <a:t>– לא כל יזם יקבל אישור לפתיחת חשבון ליווי סגור, על היזם לעמוד במספר רב של דרישות, לרבות </a:t>
            </a:r>
            <a:r>
              <a:rPr lang="he-IL" sz="3200" u="sng" dirty="0">
                <a:solidFill>
                  <a:schemeClr val="accent6">
                    <a:lumMod val="50000"/>
                  </a:schemeClr>
                </a:solidFill>
                <a:latin typeface="David" panose="020E0502060401010101" pitchFamily="34" charset="-79"/>
                <a:cs typeface="David" panose="020E0502060401010101" pitchFamily="34" charset="-79"/>
              </a:rPr>
              <a:t>איכות היזם, הניסיון והאיתנות הפיננסית שלו</a:t>
            </a:r>
            <a:r>
              <a:rPr lang="he-IL" sz="3200" dirty="0">
                <a:solidFill>
                  <a:schemeClr val="accent6">
                    <a:lumMod val="50000"/>
                  </a:schemeClr>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43950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575787-DB0A-E1C9-776B-A9E1A87E4CF8}"/>
              </a:ext>
            </a:extLst>
          </p:cNvPr>
          <p:cNvSpPr>
            <a:spLocks noGrp="1"/>
          </p:cNvSpPr>
          <p:nvPr>
            <p:ph type="title"/>
          </p:nvPr>
        </p:nvSpPr>
        <p:spPr>
          <a:xfrm>
            <a:off x="0" y="1"/>
            <a:ext cx="12192000" cy="1423358"/>
          </a:xfrm>
        </p:spPr>
        <p:txBody>
          <a:bodyPr>
            <a:normAutofit/>
          </a:bodyPr>
          <a:lstStyle/>
          <a:p>
            <a:pPr algn="ctr"/>
            <a:r>
              <a:rPr lang="he-IL" sz="4800" b="1" dirty="0">
                <a:latin typeface="David" panose="020E0502060401010101" pitchFamily="34" charset="-79"/>
                <a:cs typeface="David" panose="020E0502060401010101" pitchFamily="34" charset="-79"/>
              </a:rPr>
              <a:t>מניעת  אפקט הדומינו</a:t>
            </a:r>
          </a:p>
        </p:txBody>
      </p:sp>
      <p:sp>
        <p:nvSpPr>
          <p:cNvPr id="3" name="מציין מיקום תוכן 2">
            <a:extLst>
              <a:ext uri="{FF2B5EF4-FFF2-40B4-BE49-F238E27FC236}">
                <a16:creationId xmlns:a16="http://schemas.microsoft.com/office/drawing/2014/main" id="{A4386955-D594-0180-E458-412CDD39AB50}"/>
              </a:ext>
            </a:extLst>
          </p:cNvPr>
          <p:cNvSpPr>
            <a:spLocks noGrp="1"/>
          </p:cNvSpPr>
          <p:nvPr>
            <p:ph idx="1"/>
          </p:nvPr>
        </p:nvSpPr>
        <p:spPr>
          <a:xfrm>
            <a:off x="950344" y="1492369"/>
            <a:ext cx="10515600" cy="4214567"/>
          </a:xfrm>
        </p:spPr>
        <p:txBody>
          <a:bodyPr>
            <a:normAutofit/>
          </a:bodyPr>
          <a:lstStyle/>
          <a:p>
            <a:pPr marL="0" indent="0" algn="just">
              <a:lnSpc>
                <a:spcPct val="100000"/>
              </a:lnSpc>
              <a:buNone/>
            </a:pPr>
            <a:r>
              <a:rPr lang="he-IL" sz="3200" dirty="0">
                <a:latin typeface="David" panose="020E0502060401010101" pitchFamily="34" charset="-79"/>
                <a:cs typeface="David" panose="020E0502060401010101" pitchFamily="34" charset="-79"/>
              </a:rPr>
              <a:t>חשבון ליווי בנקאי סגור בפרויקט למעשה מפריד את הפרויקט בתור </a:t>
            </a:r>
            <a:r>
              <a:rPr lang="he-IL" sz="3200" u="sng" dirty="0">
                <a:latin typeface="David" panose="020E0502060401010101" pitchFamily="34" charset="-79"/>
                <a:cs typeface="David" panose="020E0502060401010101" pitchFamily="34" charset="-79"/>
              </a:rPr>
              <a:t>יחידה עסקית סגורה</a:t>
            </a:r>
            <a:r>
              <a:rPr lang="he-IL" sz="3200" dirty="0">
                <a:latin typeface="David" panose="020E0502060401010101" pitchFamily="34" charset="-79"/>
                <a:cs typeface="David" panose="020E0502060401010101" pitchFamily="34" charset="-79"/>
              </a:rPr>
              <a:t> מפעילותו הנוספת של היזם. עצם בידודו של פרויקט, מבטיח לדייר כי אינו חשוף לפרויקטים אחרים של אותו יזם, כך שאם ייקלע היזם לקשיים בפרויקטים אחרים מקבילים שלו, הדבר לא ישפיע באופן ישיר על הפרויקט הספציפי.</a:t>
            </a:r>
          </a:p>
        </p:txBody>
      </p:sp>
      <p:pic>
        <p:nvPicPr>
          <p:cNvPr id="4098" name="Picture 2" descr="When dominoes fall, how fast the row topples depends on friction">
            <a:extLst>
              <a:ext uri="{FF2B5EF4-FFF2-40B4-BE49-F238E27FC236}">
                <a16:creationId xmlns:a16="http://schemas.microsoft.com/office/drawing/2014/main" id="{9D47D178-64C9-6AF2-7F94-83EE5B28F2E4}"/>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4340" y="4491388"/>
            <a:ext cx="4777740" cy="2665476"/>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3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0517E9-D258-F441-1246-A4D7F98135EF}"/>
              </a:ext>
            </a:extLst>
          </p:cNvPr>
          <p:cNvSpPr>
            <a:spLocks noGrp="1"/>
          </p:cNvSpPr>
          <p:nvPr>
            <p:ph type="title"/>
          </p:nvPr>
        </p:nvSpPr>
        <p:spPr>
          <a:xfrm>
            <a:off x="838199" y="1265001"/>
            <a:ext cx="10515600" cy="1325563"/>
          </a:xfrm>
        </p:spPr>
        <p:txBody>
          <a:bodyPr>
            <a:noAutofit/>
          </a:bodyPr>
          <a:lstStyle/>
          <a:p>
            <a:pPr algn="ctr"/>
            <a:r>
              <a:rPr lang="he-IL" sz="9600" b="1" dirty="0">
                <a:latin typeface="David" panose="020E0502060401010101" pitchFamily="34" charset="-79"/>
                <a:cs typeface="David" panose="020E0502060401010101" pitchFamily="34" charset="-79"/>
              </a:rPr>
              <a:t>ליווי בנקאי לפרויקט</a:t>
            </a:r>
          </a:p>
        </p:txBody>
      </p:sp>
      <p:pic>
        <p:nvPicPr>
          <p:cNvPr id="5122" name="Picture 2" descr="החלטתם לעבור בנק: מה חשוב לבדוק? - השקל">
            <a:extLst>
              <a:ext uri="{FF2B5EF4-FFF2-40B4-BE49-F238E27FC236}">
                <a16:creationId xmlns:a16="http://schemas.microsoft.com/office/drawing/2014/main" id="{BE51FA67-ECEE-2392-563E-9D7AB34718B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501"/>
                    </a14:imgEffect>
                    <a14:imgEffect>
                      <a14:saturation sat="248000"/>
                    </a14:imgEffect>
                  </a14:imgLayer>
                </a14:imgProps>
              </a:ext>
              <a:ext uri="{28A0092B-C50C-407E-A947-70E740481C1C}">
                <a14:useLocalDpi xmlns:a14="http://schemas.microsoft.com/office/drawing/2010/main" val="0"/>
              </a:ext>
            </a:extLst>
          </a:blip>
          <a:srcRect/>
          <a:stretch>
            <a:fillRect/>
          </a:stretch>
        </p:blipFill>
        <p:spPr bwMode="auto">
          <a:xfrm>
            <a:off x="3247375" y="2590564"/>
            <a:ext cx="5697247" cy="4267436"/>
          </a:xfrm>
          <a:prstGeom prst="rect">
            <a:avLst/>
          </a:prstGeom>
          <a:noFill/>
          <a:ln>
            <a:noFill/>
          </a:ln>
          <a:effectLst>
            <a:softEdge rad="241300"/>
          </a:effectLst>
        </p:spPr>
      </p:pic>
    </p:spTree>
    <p:extLst>
      <p:ext uri="{BB962C8B-B14F-4D97-AF65-F5344CB8AC3E}">
        <p14:creationId xmlns:p14="http://schemas.microsoft.com/office/powerpoint/2010/main" val="356884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28F2547-D4C2-E83C-AE4D-020F9C464394}"/>
              </a:ext>
            </a:extLst>
          </p:cNvPr>
          <p:cNvSpPr>
            <a:spLocks noGrp="1"/>
          </p:cNvSpPr>
          <p:nvPr>
            <p:ph idx="1"/>
          </p:nvPr>
        </p:nvSpPr>
        <p:spPr>
          <a:xfrm>
            <a:off x="838200" y="1211580"/>
            <a:ext cx="10866120" cy="5125403"/>
          </a:xfrm>
        </p:spPr>
        <p:txBody>
          <a:bodyPr>
            <a:noAutofit/>
          </a:bodyPr>
          <a:lstStyle/>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הבעלים מצהיר כי ידוע לו שבכוונת החברה לממן את ביצוע הפרויקט באמצעות ליווי בנקאי מגוף מלווה.</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לצורך קבלת ליווי פיננסי לפרויקט, תתקשר החברה עם מוסד פיננסי מוכר וידוע במסגרת הסכם ליווי לפרויקט סגור על פיו כל הפעילות הכספית של הפרויקט תתנהל בחשבון בנק נפרד המשמש למטרה זו בלבד.</a:t>
            </a:r>
          </a:p>
          <a:p>
            <a:pPr algn="just">
              <a:lnSpc>
                <a:spcPct val="100000"/>
              </a:lnSpc>
              <a:buFont typeface="Wingdings" panose="05000000000000000000" pitchFamily="2" charset="2"/>
              <a:buChar char="ü"/>
            </a:pPr>
            <a:r>
              <a:rPr lang="he-IL" sz="3200" dirty="0">
                <a:latin typeface="David" panose="020E0502060401010101" pitchFamily="34" charset="-79"/>
                <a:cs typeface="David" panose="020E0502060401010101" pitchFamily="34" charset="-79"/>
              </a:rPr>
              <a:t>הדיירים ישעבדו לטובת הגורם המלווה את כל זכויותיהם במקרקעין ובדירות הנוכחיות, לרבות כל זכויות הבניה הקיימות ו/או העתידיות, כשהן נקיות מכל שיעבוד ו/או זכות צד ג' כלשהי. </a:t>
            </a:r>
          </a:p>
        </p:txBody>
      </p:sp>
      <p:sp>
        <p:nvSpPr>
          <p:cNvPr id="4" name="כותרת 3">
            <a:extLst>
              <a:ext uri="{FF2B5EF4-FFF2-40B4-BE49-F238E27FC236}">
                <a16:creationId xmlns:a16="http://schemas.microsoft.com/office/drawing/2014/main" id="{B518DB4B-3B4C-0CE1-73A7-7855531DA87E}"/>
              </a:ext>
            </a:extLst>
          </p:cNvPr>
          <p:cNvSpPr txBox="1">
            <a:spLocks noGrp="1"/>
          </p:cNvSpPr>
          <p:nvPr>
            <p:ph type="title"/>
          </p:nvPr>
        </p:nvSpPr>
        <p:spPr>
          <a:xfrm>
            <a:off x="5844540" y="-54026"/>
            <a:ext cx="5669280" cy="661720"/>
          </a:xfrm>
          <a:prstGeom prst="rect">
            <a:avLst/>
          </a:prstGeom>
          <a:solidFill>
            <a:schemeClr val="accent6">
              <a:lumMod val="40000"/>
              <a:lumOff val="60000"/>
            </a:schemeClr>
          </a:solidFill>
          <a:ln>
            <a:solidFill>
              <a:schemeClr val="accent6">
                <a:lumMod val="20000"/>
                <a:lumOff val="8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ליווי בנקאי לפרויקט</a:t>
            </a:r>
          </a:p>
        </p:txBody>
      </p:sp>
    </p:spTree>
    <p:extLst>
      <p:ext uri="{BB962C8B-B14F-4D97-AF65-F5344CB8AC3E}">
        <p14:creationId xmlns:p14="http://schemas.microsoft.com/office/powerpoint/2010/main" val="127139665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1804</Words>
  <Application>Microsoft Office PowerPoint</Application>
  <PresentationFormat>מסך רחב</PresentationFormat>
  <Paragraphs>96</Paragraphs>
  <Slides>23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23</vt:i4>
      </vt:variant>
    </vt:vector>
  </HeadingPairs>
  <TitlesOfParts>
    <vt:vector size="29" baseType="lpstr">
      <vt:lpstr>Arial</vt:lpstr>
      <vt:lpstr>Calibri</vt:lpstr>
      <vt:lpstr>Calibri Light</vt:lpstr>
      <vt:lpstr>David</vt:lpstr>
      <vt:lpstr>Wingdings</vt:lpstr>
      <vt:lpstr>ערכת נושא Office</vt:lpstr>
      <vt:lpstr>התחדשות עירונית </vt:lpstr>
      <vt:lpstr>חוק המכר (דירות), תשל"ג-1973</vt:lpstr>
      <vt:lpstr>פיקוח וניהול כספי הפרויקט ע"י הבנק המלווה </vt:lpstr>
      <vt:lpstr>פיקוח וניהול כספי הפרויקט ע"י הבנק המלווה </vt:lpstr>
      <vt:lpstr>חשבון ליווי סגור ופיקוח פיננסי במהלך הפרויקט</vt:lpstr>
      <vt:lpstr>יכולת פיננסית, ניסיון וידע היזם</vt:lpstr>
      <vt:lpstr>מניעת  אפקט הדומינו</vt:lpstr>
      <vt:lpstr>ליווי בנקאי לפרויקט</vt:lpstr>
      <vt:lpstr>ליווי בנקאי לפרויקט</vt:lpstr>
      <vt:lpstr>ליווי בנקאי לפרויקט</vt:lpstr>
      <vt:lpstr>מצגת של PowerPoint‏</vt:lpstr>
      <vt:lpstr>ערבויות בנקאיות ובטחונות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חוק המכר (דירות) (הבטחת השקעות של רוכשי דירות)</vt:lpstr>
      <vt:lpstr>רגולציה המשפיעה על מימון בענף הנדל"ן</vt:lpstr>
      <vt:lpstr>שאלות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ZEEVH HBB</dc:creator>
  <cp:lastModifiedBy>עדן מנגבוו</cp:lastModifiedBy>
  <cp:revision>40</cp:revision>
  <dcterms:created xsi:type="dcterms:W3CDTF">2023-05-11T13:05:18Z</dcterms:created>
  <dcterms:modified xsi:type="dcterms:W3CDTF">2023-07-02T08:06:50Z</dcterms:modified>
</cp:coreProperties>
</file>